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7" r:id="rId3"/>
    <p:sldId id="263" r:id="rId4"/>
    <p:sldId id="256" r:id="rId5"/>
    <p:sldId id="260" r:id="rId6"/>
    <p:sldId id="264" r:id="rId7"/>
  </p:sldIdLst>
  <p:sldSz cx="9144000" cy="6858000" type="screen4x3"/>
  <p:notesSz cx="6794500" cy="99218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BC"/>
    <a:srgbClr val="009600"/>
    <a:srgbClr val="FF662F"/>
    <a:srgbClr val="95127C"/>
    <a:srgbClr val="EB79B5"/>
    <a:srgbClr val="D62828"/>
    <a:srgbClr val="99D600"/>
    <a:srgbClr val="ECE966"/>
    <a:srgbClr val="3D7FCF"/>
    <a:srgbClr val="405D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9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2762DF-8154-48B9-8AD3-46C9EFF8FC82}" type="datetimeFigureOut">
              <a:rPr lang="en-US" smtClean="0"/>
              <a:pPr/>
              <a:t>12/13/2013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A5DC8DB-FD67-483A-96B1-E474650E399B}"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2762DF-8154-48B9-8AD3-46C9EFF8FC82}" type="datetimeFigureOut">
              <a:rPr lang="en-US" smtClean="0"/>
              <a:pPr/>
              <a:t>12/13/2013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5DC8DB-FD67-483A-96B1-E474650E399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688" y="1484784"/>
            <a:ext cx="5616624" cy="5016758"/>
          </a:xfrm>
          <a:prstGeom prst="rect">
            <a:avLst/>
          </a:prstGeom>
          <a:noFill/>
        </p:spPr>
        <p:txBody>
          <a:bodyPr wrap="square" rtlCol="0">
            <a:spAutoFit/>
          </a:bodyPr>
          <a:lstStyle/>
          <a:p>
            <a:pPr lvl="0" fontAlgn="base">
              <a:spcBef>
                <a:spcPct val="0"/>
              </a:spcBef>
              <a:spcAft>
                <a:spcPct val="0"/>
              </a:spcAft>
            </a:pPr>
            <a:r>
              <a:rPr lang="en-GB" b="1" dirty="0" smtClean="0">
                <a:latin typeface="Century Gothic" panose="020B0502020202020204" pitchFamily="34" charset="0"/>
                <a:ea typeface="Calibri" pitchFamily="34" charset="0"/>
                <a:cs typeface="Times New Roman" pitchFamily="18" charset="0"/>
              </a:rPr>
              <a:t>Logo Font</a:t>
            </a:r>
          </a:p>
          <a:p>
            <a:pPr lvl="0" fontAlgn="base">
              <a:spcBef>
                <a:spcPct val="0"/>
              </a:spcBef>
              <a:spcAft>
                <a:spcPct val="0"/>
              </a:spcAft>
            </a:pPr>
            <a:r>
              <a:rPr lang="en-GB" dirty="0" smtClean="0">
                <a:latin typeface="Century Gothic" panose="020B0502020202020204" pitchFamily="34" charset="0"/>
                <a:ea typeface="Calibri" pitchFamily="34" charset="0"/>
                <a:cs typeface="Times New Roman" pitchFamily="18" charset="0"/>
              </a:rPr>
              <a:t>Century Gothic</a:t>
            </a:r>
            <a:endParaRPr lang="en-GB" b="1" dirty="0" smtClean="0">
              <a:latin typeface="Century Gothic" panose="020B0502020202020204" pitchFamily="34" charset="0"/>
              <a:ea typeface="Calibri" pitchFamily="34" charset="0"/>
              <a:cs typeface="Times New Roman" pitchFamily="18" charset="0"/>
            </a:endParaRPr>
          </a:p>
          <a:p>
            <a:pPr fontAlgn="base">
              <a:spcBef>
                <a:spcPct val="0"/>
              </a:spcBef>
              <a:spcAft>
                <a:spcPct val="0"/>
              </a:spcAft>
            </a:pPr>
            <a:r>
              <a:rPr lang="en-GB" dirty="0" smtClean="0">
                <a:latin typeface="Century Gothic" panose="020B0502020202020204" pitchFamily="34" charset="0"/>
                <a:ea typeface="Calibri" pitchFamily="34" charset="0"/>
                <a:cs typeface="Arial" pitchFamily="34" charset="0"/>
              </a:rPr>
              <a:t>Colour: </a:t>
            </a:r>
            <a:r>
              <a:rPr lang="en-GB" dirty="0" smtClean="0">
                <a:latin typeface="Century Gothic" panose="020B0502020202020204" pitchFamily="34" charset="0"/>
                <a:ea typeface="Calibri" pitchFamily="34" charset="0"/>
                <a:cs typeface="Times New Roman" pitchFamily="18" charset="0"/>
              </a:rPr>
              <a:t>Blue</a:t>
            </a:r>
          </a:p>
          <a:p>
            <a:pPr lvl="0" fontAlgn="base">
              <a:spcBef>
                <a:spcPct val="0"/>
              </a:spcBef>
              <a:spcAft>
                <a:spcPct val="0"/>
              </a:spcAft>
            </a:pPr>
            <a:endParaRPr lang="en-GB" b="1" dirty="0" smtClean="0">
              <a:latin typeface="Century Gothic" panose="020B0502020202020204" pitchFamily="34" charset="0"/>
              <a:ea typeface="Calibri" pitchFamily="34" charset="0"/>
              <a:cs typeface="Times New Roman" pitchFamily="18" charset="0"/>
            </a:endParaRPr>
          </a:p>
          <a:p>
            <a:pPr lvl="0" fontAlgn="base">
              <a:spcBef>
                <a:spcPct val="0"/>
              </a:spcBef>
              <a:spcAft>
                <a:spcPct val="0"/>
              </a:spcAft>
            </a:pPr>
            <a:r>
              <a:rPr lang="en-GB" b="1" dirty="0" smtClean="0">
                <a:latin typeface="Century Gothic" panose="020B0502020202020204" pitchFamily="34" charset="0"/>
                <a:ea typeface="Calibri" pitchFamily="34" charset="0"/>
                <a:cs typeface="Times New Roman" pitchFamily="18" charset="0"/>
              </a:rPr>
              <a:t>Design Font</a:t>
            </a:r>
          </a:p>
          <a:p>
            <a:pPr lvl="0" fontAlgn="base">
              <a:spcBef>
                <a:spcPct val="0"/>
              </a:spcBef>
              <a:spcAft>
                <a:spcPct val="0"/>
              </a:spcAft>
            </a:pPr>
            <a:r>
              <a:rPr lang="en-GB" dirty="0">
                <a:latin typeface="Century Gothic" panose="020B0502020202020204" pitchFamily="34" charset="0"/>
                <a:ea typeface="Calibri" pitchFamily="34" charset="0"/>
                <a:cs typeface="Times New Roman" pitchFamily="18" charset="0"/>
              </a:rPr>
              <a:t>Century Gothic</a:t>
            </a:r>
            <a:endParaRPr lang="en-GB" b="1" dirty="0">
              <a:latin typeface="Century Gothic" panose="020B0502020202020204" pitchFamily="34" charset="0"/>
              <a:ea typeface="Calibri" pitchFamily="34" charset="0"/>
              <a:cs typeface="Times New Roman" pitchFamily="18" charset="0"/>
            </a:endParaRPr>
          </a:p>
          <a:p>
            <a:pPr fontAlgn="base">
              <a:spcBef>
                <a:spcPct val="0"/>
              </a:spcBef>
              <a:spcAft>
                <a:spcPct val="0"/>
              </a:spcAft>
            </a:pPr>
            <a:r>
              <a:rPr lang="en-GB" dirty="0">
                <a:latin typeface="Century Gothic" panose="020B0502020202020204" pitchFamily="34" charset="0"/>
                <a:ea typeface="Calibri" pitchFamily="34" charset="0"/>
                <a:cs typeface="Arial" pitchFamily="34" charset="0"/>
              </a:rPr>
              <a:t>Colour: </a:t>
            </a:r>
            <a:r>
              <a:rPr lang="en-GB" dirty="0">
                <a:latin typeface="Century Gothic" panose="020B0502020202020204" pitchFamily="34" charset="0"/>
                <a:ea typeface="Calibri" pitchFamily="34" charset="0"/>
                <a:cs typeface="Times New Roman" pitchFamily="18" charset="0"/>
              </a:rPr>
              <a:t>Black</a:t>
            </a:r>
          </a:p>
          <a:p>
            <a:pPr lvl="0" fontAlgn="base">
              <a:spcBef>
                <a:spcPct val="0"/>
              </a:spcBef>
              <a:spcAft>
                <a:spcPct val="0"/>
              </a:spcAft>
            </a:pPr>
            <a:endParaRPr lang="en-GB" dirty="0" smtClean="0">
              <a:latin typeface="Century Gothic" panose="020B0502020202020204" pitchFamily="34" charset="0"/>
              <a:cs typeface="Times New Roman" pitchFamily="18" charset="0"/>
            </a:endParaRPr>
          </a:p>
          <a:p>
            <a:pPr lvl="0" fontAlgn="base">
              <a:spcBef>
                <a:spcPct val="0"/>
              </a:spcBef>
              <a:spcAft>
                <a:spcPct val="0"/>
              </a:spcAft>
            </a:pPr>
            <a:r>
              <a:rPr lang="en-GB" b="1" dirty="0" smtClean="0">
                <a:latin typeface="Century Gothic" panose="020B0502020202020204" pitchFamily="34" charset="0"/>
                <a:cs typeface="Times New Roman" pitchFamily="18" charset="0"/>
              </a:rPr>
              <a:t>Office/Screen Font</a:t>
            </a:r>
          </a:p>
          <a:p>
            <a:pPr fontAlgn="base">
              <a:spcBef>
                <a:spcPct val="0"/>
              </a:spcBef>
              <a:spcAft>
                <a:spcPct val="0"/>
              </a:spcAft>
            </a:pPr>
            <a:r>
              <a:rPr lang="en-GB" dirty="0" smtClean="0">
                <a:latin typeface="Century Gothic" panose="020B0502020202020204" pitchFamily="34" charset="0"/>
                <a:cs typeface="Times New Roman" pitchFamily="18" charset="0"/>
              </a:rPr>
              <a:t>Headings: Century Gothic, Leapfrog blue, 12 </a:t>
            </a:r>
            <a:r>
              <a:rPr lang="en-GB" dirty="0" err="1" smtClean="0">
                <a:latin typeface="Century Gothic" panose="020B0502020202020204" pitchFamily="34" charset="0"/>
                <a:cs typeface="Times New Roman" pitchFamily="18" charset="0"/>
              </a:rPr>
              <a:t>pt</a:t>
            </a:r>
            <a:endParaRPr lang="en-GB" dirty="0" smtClean="0">
              <a:latin typeface="Century Gothic" panose="020B0502020202020204" pitchFamily="34" charset="0"/>
              <a:cs typeface="Times New Roman" pitchFamily="18" charset="0"/>
            </a:endParaRPr>
          </a:p>
          <a:p>
            <a:pPr lvl="0" fontAlgn="base">
              <a:spcBef>
                <a:spcPct val="0"/>
              </a:spcBef>
              <a:spcAft>
                <a:spcPct val="0"/>
              </a:spcAft>
            </a:pPr>
            <a:r>
              <a:rPr lang="en-GB" dirty="0" smtClean="0">
                <a:latin typeface="Century Gothic" panose="020B0502020202020204" pitchFamily="34" charset="0"/>
                <a:cs typeface="Times New Roman" pitchFamily="18" charset="0"/>
              </a:rPr>
              <a:t>Sub </a:t>
            </a:r>
            <a:r>
              <a:rPr lang="en-GB" dirty="0">
                <a:latin typeface="Century Gothic" panose="020B0502020202020204" pitchFamily="34" charset="0"/>
                <a:cs typeface="Times New Roman" pitchFamily="18" charset="0"/>
              </a:rPr>
              <a:t>headings</a:t>
            </a:r>
            <a:r>
              <a:rPr lang="en-GB" dirty="0" smtClean="0">
                <a:latin typeface="Century Gothic" panose="020B0502020202020204" pitchFamily="34" charset="0"/>
                <a:cs typeface="Times New Roman" pitchFamily="18" charset="0"/>
              </a:rPr>
              <a:t>: Century Gothic, black, 10 </a:t>
            </a:r>
            <a:r>
              <a:rPr lang="en-GB" dirty="0" err="1" smtClean="0">
                <a:latin typeface="Century Gothic" panose="020B0502020202020204" pitchFamily="34" charset="0"/>
                <a:cs typeface="Times New Roman" pitchFamily="18" charset="0"/>
              </a:rPr>
              <a:t>pt</a:t>
            </a:r>
            <a:r>
              <a:rPr lang="en-GB" dirty="0" smtClean="0">
                <a:latin typeface="Century Gothic" panose="020B0502020202020204" pitchFamily="34" charset="0"/>
                <a:cs typeface="Times New Roman" pitchFamily="18" charset="0"/>
              </a:rPr>
              <a:t>, bold</a:t>
            </a:r>
            <a:endParaRPr lang="en-GB" dirty="0">
              <a:latin typeface="Century Gothic" panose="020B0502020202020204" pitchFamily="34" charset="0"/>
              <a:cs typeface="Times New Roman" pitchFamily="18" charset="0"/>
            </a:endParaRPr>
          </a:p>
          <a:p>
            <a:pPr lvl="0" fontAlgn="base">
              <a:spcBef>
                <a:spcPct val="0"/>
              </a:spcBef>
              <a:spcAft>
                <a:spcPct val="0"/>
              </a:spcAft>
            </a:pPr>
            <a:r>
              <a:rPr lang="en-GB" dirty="0" smtClean="0">
                <a:latin typeface="Century Gothic" panose="020B0502020202020204" pitchFamily="34" charset="0"/>
                <a:cs typeface="Times New Roman" pitchFamily="18" charset="0"/>
              </a:rPr>
              <a:t>Body Text: Century Gothic, black, 10 </a:t>
            </a:r>
            <a:r>
              <a:rPr lang="en-GB" dirty="0" err="1" smtClean="0">
                <a:latin typeface="Century Gothic" panose="020B0502020202020204" pitchFamily="34" charset="0"/>
                <a:cs typeface="Times New Roman" pitchFamily="18" charset="0"/>
              </a:rPr>
              <a:t>pt</a:t>
            </a:r>
            <a:endParaRPr lang="en-GB" b="1" dirty="0" smtClean="0">
              <a:latin typeface="Century Gothic" panose="020B0502020202020204" pitchFamily="34" charset="0"/>
              <a:cs typeface="Times New Roman" pitchFamily="18" charset="0"/>
            </a:endParaRPr>
          </a:p>
          <a:p>
            <a:pPr lvl="0" fontAlgn="base">
              <a:spcBef>
                <a:spcPct val="0"/>
              </a:spcBef>
              <a:spcAft>
                <a:spcPct val="0"/>
              </a:spcAft>
            </a:pPr>
            <a:endParaRPr lang="en-GB" dirty="0" smtClean="0">
              <a:latin typeface="Century Gothic" panose="020B0502020202020204" pitchFamily="34" charset="0"/>
              <a:cs typeface="Times New Roman" pitchFamily="18" charset="0"/>
            </a:endParaRPr>
          </a:p>
          <a:p>
            <a:pPr lvl="0" fontAlgn="base">
              <a:spcBef>
                <a:spcPct val="0"/>
              </a:spcBef>
              <a:spcAft>
                <a:spcPct val="0"/>
              </a:spcAft>
            </a:pPr>
            <a:r>
              <a:rPr lang="en-GB" b="1" dirty="0" smtClean="0">
                <a:latin typeface="Century Gothic" panose="020B0502020202020204" pitchFamily="34" charset="0"/>
                <a:cs typeface="Times New Roman" pitchFamily="18" charset="0"/>
              </a:rPr>
              <a:t>Brochures</a:t>
            </a:r>
            <a:r>
              <a:rPr lang="en-GB" dirty="0" smtClean="0">
                <a:latin typeface="Century Gothic" panose="020B0502020202020204" pitchFamily="34" charset="0"/>
                <a:cs typeface="Times New Roman" pitchFamily="18" charset="0"/>
              </a:rPr>
              <a:t> </a:t>
            </a:r>
          </a:p>
          <a:p>
            <a:pPr fontAlgn="base">
              <a:spcBef>
                <a:spcPct val="0"/>
              </a:spcBef>
              <a:spcAft>
                <a:spcPct val="0"/>
              </a:spcAft>
            </a:pPr>
            <a:r>
              <a:rPr lang="en-GB" dirty="0">
                <a:latin typeface="Century Gothic" panose="020B0502020202020204" pitchFamily="34" charset="0"/>
                <a:cs typeface="Times New Roman" pitchFamily="18" charset="0"/>
              </a:rPr>
              <a:t>Headings: Century Gothic, </a:t>
            </a:r>
            <a:r>
              <a:rPr lang="en-GB" dirty="0" smtClean="0">
                <a:latin typeface="Century Gothic" panose="020B0502020202020204" pitchFamily="34" charset="0"/>
                <a:cs typeface="Times New Roman" pitchFamily="18" charset="0"/>
              </a:rPr>
              <a:t>Leapfrog blue</a:t>
            </a:r>
            <a:r>
              <a:rPr lang="en-GB" dirty="0">
                <a:latin typeface="Century Gothic" panose="020B0502020202020204" pitchFamily="34" charset="0"/>
                <a:cs typeface="Times New Roman" pitchFamily="18" charset="0"/>
              </a:rPr>
              <a:t>, 12 </a:t>
            </a:r>
            <a:r>
              <a:rPr lang="en-GB" dirty="0" err="1">
                <a:latin typeface="Century Gothic" panose="020B0502020202020204" pitchFamily="34" charset="0"/>
                <a:cs typeface="Times New Roman" pitchFamily="18" charset="0"/>
              </a:rPr>
              <a:t>pt</a:t>
            </a:r>
            <a:endParaRPr lang="en-GB" dirty="0">
              <a:latin typeface="Century Gothic" panose="020B0502020202020204" pitchFamily="34" charset="0"/>
              <a:cs typeface="Times New Roman" pitchFamily="18" charset="0"/>
            </a:endParaRPr>
          </a:p>
          <a:p>
            <a:pPr lvl="0" fontAlgn="base">
              <a:spcBef>
                <a:spcPct val="0"/>
              </a:spcBef>
              <a:spcAft>
                <a:spcPct val="0"/>
              </a:spcAft>
            </a:pPr>
            <a:r>
              <a:rPr lang="en-GB" dirty="0">
                <a:latin typeface="Century Gothic" panose="020B0502020202020204" pitchFamily="34" charset="0"/>
                <a:cs typeface="Times New Roman" pitchFamily="18" charset="0"/>
              </a:rPr>
              <a:t>Sub headings: Century Gothic, black, 10 </a:t>
            </a:r>
            <a:r>
              <a:rPr lang="en-GB" dirty="0" err="1">
                <a:latin typeface="Century Gothic" panose="020B0502020202020204" pitchFamily="34" charset="0"/>
                <a:cs typeface="Times New Roman" pitchFamily="18" charset="0"/>
              </a:rPr>
              <a:t>pt</a:t>
            </a:r>
            <a:r>
              <a:rPr lang="en-GB" dirty="0">
                <a:latin typeface="Century Gothic" panose="020B0502020202020204" pitchFamily="34" charset="0"/>
                <a:cs typeface="Times New Roman" pitchFamily="18" charset="0"/>
              </a:rPr>
              <a:t>, bold</a:t>
            </a:r>
          </a:p>
          <a:p>
            <a:pPr lvl="0" fontAlgn="base">
              <a:spcBef>
                <a:spcPct val="0"/>
              </a:spcBef>
              <a:spcAft>
                <a:spcPct val="0"/>
              </a:spcAft>
            </a:pPr>
            <a:r>
              <a:rPr lang="en-GB" dirty="0">
                <a:latin typeface="Century Gothic" panose="020B0502020202020204" pitchFamily="34" charset="0"/>
                <a:cs typeface="Times New Roman" pitchFamily="18" charset="0"/>
              </a:rPr>
              <a:t>Body Text: Century Gothic, black, 10 </a:t>
            </a:r>
            <a:r>
              <a:rPr lang="en-GB" dirty="0" err="1">
                <a:latin typeface="Century Gothic" panose="020B0502020202020204" pitchFamily="34" charset="0"/>
                <a:cs typeface="Times New Roman" pitchFamily="18" charset="0"/>
              </a:rPr>
              <a:t>pt</a:t>
            </a:r>
            <a:endParaRPr lang="en-GB" b="1" dirty="0">
              <a:latin typeface="Century Gothic" panose="020B0502020202020204" pitchFamily="34" charset="0"/>
              <a:cs typeface="Times New Roman" pitchFamily="18" charset="0"/>
            </a:endParaRPr>
          </a:p>
          <a:p>
            <a:endParaRPr lang="en-GB" sz="1400" dirty="0"/>
          </a:p>
        </p:txBody>
      </p:sp>
      <p:sp>
        <p:nvSpPr>
          <p:cNvPr id="3" name="TextBox 2"/>
          <p:cNvSpPr txBox="1"/>
          <p:nvPr/>
        </p:nvSpPr>
        <p:spPr>
          <a:xfrm>
            <a:off x="1763688" y="332656"/>
            <a:ext cx="5987537" cy="830997"/>
          </a:xfrm>
          <a:prstGeom prst="rect">
            <a:avLst/>
          </a:prstGeom>
          <a:noFill/>
        </p:spPr>
        <p:txBody>
          <a:bodyPr wrap="none" rtlCol="0">
            <a:spAutoFit/>
          </a:bodyPr>
          <a:lstStyle/>
          <a:p>
            <a:r>
              <a:rPr lang="en-GB" sz="4800" dirty="0" smtClean="0">
                <a:solidFill>
                  <a:srgbClr val="0069BC"/>
                </a:solidFill>
                <a:latin typeface="Century Gothic" panose="020B0502020202020204" pitchFamily="34" charset="0"/>
              </a:rPr>
              <a:t>Pure Leapfrog fonts</a:t>
            </a:r>
            <a:endParaRPr lang="en-GB" sz="4800" dirty="0">
              <a:solidFill>
                <a:srgbClr val="0069BC"/>
              </a:solidFill>
              <a:latin typeface="Century Gothic" panose="020B0502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216082" y="1196752"/>
            <a:ext cx="2714644" cy="1285884"/>
          </a:xfrm>
          <a:prstGeom prst="rect">
            <a:avLst/>
          </a:prstGeom>
          <a:noFill/>
          <a:ln w="31750">
            <a:solidFill>
              <a:srgbClr val="D62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4716016" y="996688"/>
            <a:ext cx="3672408" cy="2000264"/>
          </a:xfrm>
          <a:prstGeom prst="rect">
            <a:avLst/>
          </a:prstGeom>
          <a:noFill/>
          <a:ln w="9525">
            <a:solidFill>
              <a:srgbClr val="D62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p:cNvCxnSpPr/>
          <p:nvPr/>
        </p:nvCxnSpPr>
        <p:spPr>
          <a:xfrm>
            <a:off x="6660232" y="2492896"/>
            <a:ext cx="0" cy="500066"/>
          </a:xfrm>
          <a:prstGeom prst="straightConnector1">
            <a:avLst/>
          </a:prstGeom>
          <a:ln>
            <a:solidFill>
              <a:srgbClr val="D62828"/>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001900" y="2555612"/>
            <a:ext cx="1000132" cy="369332"/>
          </a:xfrm>
          <a:prstGeom prst="rect">
            <a:avLst/>
          </a:prstGeom>
          <a:noFill/>
        </p:spPr>
        <p:txBody>
          <a:bodyPr wrap="square" rtlCol="0">
            <a:spAutoFit/>
          </a:bodyPr>
          <a:lstStyle/>
          <a:p>
            <a:r>
              <a:rPr lang="en-GB" dirty="0" smtClean="0"/>
              <a:t>5mm</a:t>
            </a:r>
            <a:endParaRPr lang="en-GB" dirty="0"/>
          </a:p>
        </p:txBody>
      </p:sp>
      <p:sp>
        <p:nvSpPr>
          <p:cNvPr id="11" name="TextBox 10"/>
          <p:cNvSpPr txBox="1"/>
          <p:nvPr/>
        </p:nvSpPr>
        <p:spPr>
          <a:xfrm>
            <a:off x="665373" y="1194780"/>
            <a:ext cx="3571900" cy="1969770"/>
          </a:xfrm>
          <a:prstGeom prst="rect">
            <a:avLst/>
          </a:prstGeom>
          <a:noFill/>
        </p:spPr>
        <p:txBody>
          <a:bodyPr wrap="square" rtlCol="0">
            <a:spAutoFit/>
          </a:bodyPr>
          <a:lstStyle/>
          <a:p>
            <a:pPr lvl="0" fontAlgn="base">
              <a:spcBef>
                <a:spcPct val="0"/>
              </a:spcBef>
              <a:spcAft>
                <a:spcPct val="0"/>
              </a:spcAft>
            </a:pPr>
            <a:r>
              <a:rPr lang="en-GB" sz="1200" b="1" dirty="0" smtClean="0">
                <a:latin typeface="Century Gothic" panose="020B0502020202020204" pitchFamily="34" charset="0"/>
                <a:ea typeface="Calibri" pitchFamily="34" charset="0"/>
                <a:cs typeface="Times New Roman" pitchFamily="18" charset="0"/>
              </a:rPr>
              <a:t>Exclusion Zone</a:t>
            </a:r>
            <a:endParaRPr lang="en-GB" sz="1200" dirty="0" smtClean="0">
              <a:latin typeface="Century Gothic" panose="020B0502020202020204" pitchFamily="34" charset="0"/>
              <a:cs typeface="Times New Roman" pitchFamily="18" charset="0"/>
            </a:endParaRPr>
          </a:p>
          <a:p>
            <a:r>
              <a:rPr lang="en-GB" sz="1200" dirty="0" smtClean="0">
                <a:latin typeface="Century Gothic" panose="020B0502020202020204" pitchFamily="34" charset="0"/>
              </a:rPr>
              <a:t>The logo carries an exclusion zone</a:t>
            </a:r>
          </a:p>
          <a:p>
            <a:r>
              <a:rPr lang="en-GB" sz="1200" dirty="0" smtClean="0">
                <a:latin typeface="Century Gothic" panose="020B0502020202020204" pitchFamily="34" charset="0"/>
              </a:rPr>
              <a:t>of 5mm i.e. there should be at least</a:t>
            </a:r>
          </a:p>
          <a:p>
            <a:r>
              <a:rPr lang="en-GB" sz="1200" dirty="0" smtClean="0">
                <a:latin typeface="Century Gothic" panose="020B0502020202020204" pitchFamily="34" charset="0"/>
              </a:rPr>
              <a:t>a 5mm gap between the logo and</a:t>
            </a:r>
          </a:p>
          <a:p>
            <a:r>
              <a:rPr lang="en-GB" sz="1200" dirty="0" smtClean="0">
                <a:latin typeface="Century Gothic" panose="020B0502020202020204" pitchFamily="34" charset="0"/>
              </a:rPr>
              <a:t>the edge of a document, and graphics</a:t>
            </a:r>
          </a:p>
          <a:p>
            <a:r>
              <a:rPr lang="en-GB" sz="1200" dirty="0" smtClean="0">
                <a:latin typeface="Century Gothic" panose="020B0502020202020204" pitchFamily="34" charset="0"/>
              </a:rPr>
              <a:t>should never break into this area</a:t>
            </a:r>
            <a:endParaRPr lang="en-GB" sz="1200" dirty="0" smtClean="0">
              <a:latin typeface="Century Gothic" panose="020B0502020202020204" pitchFamily="34" charset="0"/>
              <a:cs typeface="Times New Roman" pitchFamily="18" charset="0"/>
            </a:endParaRPr>
          </a:p>
          <a:p>
            <a:pPr fontAlgn="base">
              <a:spcBef>
                <a:spcPct val="0"/>
              </a:spcBef>
              <a:spcAft>
                <a:spcPct val="0"/>
              </a:spcAft>
            </a:pPr>
            <a:endParaRPr lang="en-GB" dirty="0" smtClean="0">
              <a:cs typeface="Times New Roman" pitchFamily="18" charset="0"/>
            </a:endParaRPr>
          </a:p>
          <a:p>
            <a:pPr fontAlgn="base">
              <a:spcBef>
                <a:spcPct val="0"/>
              </a:spcBef>
              <a:spcAft>
                <a:spcPct val="0"/>
              </a:spcAft>
            </a:pPr>
            <a:endParaRPr lang="en-GB" dirty="0" smtClean="0">
              <a:cs typeface="Arial" pitchFamily="34" charset="0"/>
            </a:endParaRPr>
          </a:p>
          <a:p>
            <a:endParaRPr lang="en-GB" sz="1400" dirty="0"/>
          </a:p>
        </p:txBody>
      </p:sp>
      <p:sp>
        <p:nvSpPr>
          <p:cNvPr id="13" name="TextBox 12"/>
          <p:cNvSpPr txBox="1"/>
          <p:nvPr/>
        </p:nvSpPr>
        <p:spPr>
          <a:xfrm>
            <a:off x="142118" y="2996952"/>
            <a:ext cx="9182410" cy="4985980"/>
          </a:xfrm>
          <a:prstGeom prst="rect">
            <a:avLst/>
          </a:prstGeom>
          <a:noFill/>
        </p:spPr>
        <p:txBody>
          <a:bodyPr wrap="square" rtlCol="0">
            <a:spAutoFit/>
          </a:bodyPr>
          <a:lstStyle/>
          <a:p>
            <a:pPr lvl="0" fontAlgn="base">
              <a:spcBef>
                <a:spcPct val="0"/>
              </a:spcBef>
              <a:spcAft>
                <a:spcPct val="0"/>
              </a:spcAft>
            </a:pPr>
            <a:r>
              <a:rPr lang="en-GB" sz="1200" b="1" dirty="0" smtClean="0">
                <a:latin typeface="Century Gothic" panose="020B0502020202020204" pitchFamily="34" charset="0"/>
                <a:ea typeface="Calibri" pitchFamily="34" charset="0"/>
                <a:cs typeface="Times New Roman" pitchFamily="18" charset="0"/>
              </a:rPr>
              <a:t>Size of Logo</a:t>
            </a:r>
          </a:p>
          <a:p>
            <a:pPr lvl="0" fontAlgn="base">
              <a:spcBef>
                <a:spcPct val="0"/>
              </a:spcBef>
              <a:spcAft>
                <a:spcPct val="0"/>
              </a:spcAft>
            </a:pPr>
            <a:r>
              <a:rPr lang="en-GB" sz="1200" dirty="0" smtClean="0">
                <a:latin typeface="Century Gothic" panose="020B0502020202020204" pitchFamily="34" charset="0"/>
                <a:ea typeface="Calibri" pitchFamily="34" charset="0"/>
                <a:cs typeface="Times New Roman" pitchFamily="18" charset="0"/>
              </a:rPr>
              <a:t>In A4 documents (including headers and footers) the logo should be 2cm tall. This can be changed by selecting the image and changing the height in the format tab which appears at the top of the page.</a:t>
            </a:r>
            <a:endParaRPr lang="en-GB" sz="1200" dirty="0">
              <a:latin typeface="Century Gothic" panose="020B0502020202020204" pitchFamily="34" charset="0"/>
              <a:ea typeface="Calibri" pitchFamily="34" charset="0"/>
              <a:cs typeface="Times New Roman" pitchFamily="18" charset="0"/>
            </a:endParaRPr>
          </a:p>
          <a:p>
            <a:pPr lvl="0" fontAlgn="base">
              <a:spcBef>
                <a:spcPct val="0"/>
              </a:spcBef>
              <a:spcAft>
                <a:spcPct val="0"/>
              </a:spcAft>
            </a:pPr>
            <a:endParaRPr lang="en-GB" sz="1200" b="1" dirty="0" smtClean="0">
              <a:latin typeface="Century Gothic" panose="020B0502020202020204" pitchFamily="34" charset="0"/>
              <a:ea typeface="Calibri" pitchFamily="34" charset="0"/>
              <a:cs typeface="Times New Roman" pitchFamily="18" charset="0"/>
            </a:endParaRPr>
          </a:p>
          <a:p>
            <a:pPr lvl="0" fontAlgn="base">
              <a:spcBef>
                <a:spcPct val="0"/>
              </a:spcBef>
              <a:spcAft>
                <a:spcPct val="0"/>
              </a:spcAft>
            </a:pPr>
            <a:r>
              <a:rPr lang="en-GB" sz="1200" b="1" dirty="0" smtClean="0">
                <a:latin typeface="Century Gothic" panose="020B0502020202020204" pitchFamily="34" charset="0"/>
                <a:ea typeface="Calibri" pitchFamily="34" charset="0"/>
                <a:cs typeface="Times New Roman" pitchFamily="18" charset="0"/>
              </a:rPr>
              <a:t>Positioning of Circles</a:t>
            </a:r>
          </a:p>
          <a:p>
            <a:pPr lvl="0" fontAlgn="base">
              <a:spcBef>
                <a:spcPct val="0"/>
              </a:spcBef>
              <a:spcAft>
                <a:spcPct val="0"/>
              </a:spcAft>
            </a:pPr>
            <a:r>
              <a:rPr lang="en-GB" sz="1200" dirty="0" smtClean="0">
                <a:latin typeface="Century Gothic" panose="020B0502020202020204" pitchFamily="34" charset="0"/>
                <a:cs typeface="Times New Roman" pitchFamily="18" charset="0"/>
              </a:rPr>
              <a:t>The Circles should always appear alongside the main logo. Do not change the transparency of the logo.</a:t>
            </a:r>
          </a:p>
          <a:p>
            <a:pPr fontAlgn="base">
              <a:spcBef>
                <a:spcPct val="0"/>
              </a:spcBef>
              <a:spcAft>
                <a:spcPct val="0"/>
              </a:spcAft>
            </a:pPr>
            <a:r>
              <a:rPr lang="en-GB" sz="1200" dirty="0" smtClean="0">
                <a:latin typeface="Century Gothic" panose="020B0502020202020204" pitchFamily="34" charset="0"/>
                <a:cs typeface="Times New Roman" pitchFamily="18" charset="0"/>
              </a:rPr>
              <a:t>For Word documents, the Circles should appear in the bottom right hand corner, with the page number in the largest circle. The charity information should appear on the footer of the first page, left aligned and in Leapfrog blue (template can be found in </a:t>
            </a:r>
            <a:r>
              <a:rPr lang="en-GB" sz="1200" dirty="0">
                <a:latin typeface="Century Gothic" panose="020B0502020202020204" pitchFamily="34" charset="0"/>
              </a:rPr>
              <a:t>Marketing and </a:t>
            </a:r>
            <a:r>
              <a:rPr lang="en-GB" sz="1200" dirty="0" err="1">
                <a:latin typeface="Century Gothic" panose="020B0502020202020204" pitchFamily="34" charset="0"/>
              </a:rPr>
              <a:t>Comms</a:t>
            </a:r>
            <a:r>
              <a:rPr lang="en-GB" sz="1200" dirty="0">
                <a:latin typeface="Century Gothic" panose="020B0502020202020204" pitchFamily="34" charset="0"/>
              </a:rPr>
              <a:t>/Templates/Pure Leapfrog Doc </a:t>
            </a:r>
            <a:r>
              <a:rPr lang="en-GB" sz="1200" dirty="0" err="1">
                <a:latin typeface="Century Gothic" panose="020B0502020202020204" pitchFamily="34" charset="0"/>
              </a:rPr>
              <a:t>Template_Nov</a:t>
            </a:r>
            <a:r>
              <a:rPr lang="en-GB" sz="1200" dirty="0">
                <a:latin typeface="Century Gothic" panose="020B0502020202020204" pitchFamily="34" charset="0"/>
              </a:rPr>
              <a:t> </a:t>
            </a:r>
            <a:r>
              <a:rPr lang="en-GB" sz="1200" dirty="0" smtClean="0">
                <a:latin typeface="Century Gothic" panose="020B0502020202020204" pitchFamily="34" charset="0"/>
              </a:rPr>
              <a:t>13)</a:t>
            </a:r>
            <a:r>
              <a:rPr lang="en-GB" sz="1200" dirty="0" smtClean="0">
                <a:latin typeface="Century Gothic" panose="020B0502020202020204" pitchFamily="34" charset="0"/>
                <a:cs typeface="Times New Roman" pitchFamily="18" charset="0"/>
              </a:rPr>
              <a:t>.</a:t>
            </a:r>
          </a:p>
          <a:p>
            <a:pPr lvl="0" fontAlgn="base">
              <a:spcBef>
                <a:spcPct val="0"/>
              </a:spcBef>
              <a:spcAft>
                <a:spcPct val="0"/>
              </a:spcAft>
            </a:pPr>
            <a:endParaRPr lang="en-GB" sz="1200" b="1" dirty="0">
              <a:latin typeface="Century Gothic" panose="020B0502020202020204" pitchFamily="34" charset="0"/>
              <a:ea typeface="Calibri" pitchFamily="34" charset="0"/>
              <a:cs typeface="Times New Roman" pitchFamily="18" charset="0"/>
            </a:endParaRPr>
          </a:p>
          <a:p>
            <a:pPr lvl="0" fontAlgn="base">
              <a:spcBef>
                <a:spcPct val="0"/>
              </a:spcBef>
              <a:spcAft>
                <a:spcPct val="0"/>
              </a:spcAft>
            </a:pPr>
            <a:r>
              <a:rPr lang="en-GB" sz="1200" b="1" dirty="0" smtClean="0">
                <a:latin typeface="Century Gothic" panose="020B0502020202020204" pitchFamily="34" charset="0"/>
                <a:ea typeface="Calibri" pitchFamily="34" charset="0"/>
                <a:cs typeface="Times New Roman" pitchFamily="18" charset="0"/>
              </a:rPr>
              <a:t>‘energising communities’</a:t>
            </a:r>
          </a:p>
          <a:p>
            <a:pPr lvl="0" fontAlgn="base">
              <a:spcBef>
                <a:spcPct val="0"/>
              </a:spcBef>
              <a:spcAft>
                <a:spcPct val="0"/>
              </a:spcAft>
            </a:pPr>
            <a:r>
              <a:rPr lang="en-GB" sz="1200" dirty="0" smtClean="0">
                <a:latin typeface="Century Gothic" panose="020B0502020202020204" pitchFamily="34" charset="0"/>
                <a:cs typeface="Times New Roman" pitchFamily="18" charset="0"/>
              </a:rPr>
              <a:t>The ‘energising communities’ tagline should always appear with the logo, including headers and footers, as long as it is legible.</a:t>
            </a:r>
          </a:p>
          <a:p>
            <a:pPr lvl="0" fontAlgn="base">
              <a:spcBef>
                <a:spcPct val="0"/>
              </a:spcBef>
              <a:spcAft>
                <a:spcPct val="0"/>
              </a:spcAft>
            </a:pPr>
            <a:endParaRPr lang="en-GB" sz="1200" b="1" dirty="0">
              <a:latin typeface="Century Gothic" panose="020B0502020202020204" pitchFamily="34" charset="0"/>
              <a:cs typeface="Times New Roman" pitchFamily="18" charset="0"/>
            </a:endParaRPr>
          </a:p>
          <a:p>
            <a:pPr lvl="0" fontAlgn="base">
              <a:spcBef>
                <a:spcPct val="0"/>
              </a:spcBef>
              <a:spcAft>
                <a:spcPct val="0"/>
              </a:spcAft>
            </a:pPr>
            <a:r>
              <a:rPr lang="en-GB" sz="1200" b="1" dirty="0" smtClean="0">
                <a:latin typeface="Century Gothic" panose="020B0502020202020204" pitchFamily="34" charset="0"/>
                <a:cs typeface="Times New Roman" pitchFamily="18" charset="0"/>
              </a:rPr>
              <a:t>Additional Elements</a:t>
            </a:r>
            <a:r>
              <a:rPr lang="en-GB" sz="1200" dirty="0" smtClean="0">
                <a:latin typeface="Century Gothic" panose="020B0502020202020204" pitchFamily="34" charset="0"/>
                <a:cs typeface="Times New Roman" pitchFamily="18" charset="0"/>
              </a:rPr>
              <a:t> </a:t>
            </a:r>
          </a:p>
          <a:p>
            <a:pPr lvl="0" fontAlgn="base">
              <a:spcBef>
                <a:spcPct val="0"/>
              </a:spcBef>
              <a:spcAft>
                <a:spcPct val="0"/>
              </a:spcAft>
            </a:pPr>
            <a:r>
              <a:rPr lang="en-GB" sz="1200" dirty="0" smtClean="0">
                <a:latin typeface="Century Gothic" panose="020B0502020202020204" pitchFamily="34" charset="0"/>
                <a:cs typeface="Times New Roman" pitchFamily="18" charset="0"/>
              </a:rPr>
              <a:t>Blue ribbons - Leapfrog blue, line weight maximum of 3pt for corporate proposals</a:t>
            </a:r>
          </a:p>
          <a:p>
            <a:pPr lvl="0" fontAlgn="base">
              <a:spcBef>
                <a:spcPct val="0"/>
              </a:spcBef>
              <a:spcAft>
                <a:spcPct val="0"/>
              </a:spcAft>
            </a:pPr>
            <a:r>
              <a:rPr lang="en-GB" sz="1200" dirty="0" smtClean="0">
                <a:latin typeface="Century Gothic" panose="020B0502020202020204" pitchFamily="34" charset="0"/>
                <a:cs typeface="Times New Roman" pitchFamily="18" charset="0"/>
              </a:rPr>
              <a:t>Multi-coloured ribbon – for use on case studies. Insert as image and stretch to width of page.</a:t>
            </a:r>
          </a:p>
          <a:p>
            <a:pPr lvl="0" fontAlgn="base">
              <a:spcBef>
                <a:spcPct val="0"/>
              </a:spcBef>
              <a:spcAft>
                <a:spcPct val="0"/>
              </a:spcAft>
            </a:pPr>
            <a:endParaRPr lang="en-GB" sz="1200" dirty="0" smtClean="0">
              <a:latin typeface="Century Gothic" panose="020B0502020202020204" pitchFamily="34" charset="0"/>
              <a:cs typeface="Times New Roman" pitchFamily="18" charset="0"/>
            </a:endParaRPr>
          </a:p>
          <a:p>
            <a:pPr lvl="0" fontAlgn="base">
              <a:spcBef>
                <a:spcPct val="0"/>
              </a:spcBef>
              <a:spcAft>
                <a:spcPct val="0"/>
              </a:spcAft>
            </a:pPr>
            <a:r>
              <a:rPr lang="en-GB" sz="1200" b="1" dirty="0" smtClean="0">
                <a:latin typeface="Century Gothic" panose="020B0502020202020204" pitchFamily="34" charset="0"/>
                <a:cs typeface="Times New Roman" pitchFamily="18" charset="0"/>
              </a:rPr>
              <a:t>Partner Logos</a:t>
            </a:r>
          </a:p>
          <a:p>
            <a:pPr lvl="0" fontAlgn="base">
              <a:spcBef>
                <a:spcPct val="0"/>
              </a:spcBef>
              <a:spcAft>
                <a:spcPct val="0"/>
              </a:spcAft>
            </a:pPr>
            <a:r>
              <a:rPr lang="en-GB" sz="1200" dirty="0" smtClean="0">
                <a:latin typeface="Century Gothic" panose="020B0502020202020204" pitchFamily="34" charset="0"/>
                <a:cs typeface="Times New Roman" pitchFamily="18" charset="0"/>
              </a:rPr>
              <a:t>Maximum of 1.5cms in documents (if short and long </a:t>
            </a:r>
            <a:r>
              <a:rPr lang="en-GB" sz="1200" dirty="0" err="1" smtClean="0">
                <a:latin typeface="Century Gothic" panose="020B0502020202020204" pitchFamily="34" charset="0"/>
                <a:cs typeface="Times New Roman" pitchFamily="18" charset="0"/>
              </a:rPr>
              <a:t>eg</a:t>
            </a:r>
            <a:r>
              <a:rPr lang="en-GB" sz="1200" dirty="0" smtClean="0">
                <a:latin typeface="Century Gothic" panose="020B0502020202020204" pitchFamily="34" charset="0"/>
                <a:cs typeface="Times New Roman" pitchFamily="18" charset="0"/>
              </a:rPr>
              <a:t> BA) or 2cm (if more square </a:t>
            </a:r>
            <a:r>
              <a:rPr lang="en-GB" sz="1200" dirty="0" err="1" smtClean="0">
                <a:latin typeface="Century Gothic" panose="020B0502020202020204" pitchFamily="34" charset="0"/>
                <a:cs typeface="Times New Roman" pitchFamily="18" charset="0"/>
              </a:rPr>
              <a:t>eg</a:t>
            </a:r>
            <a:r>
              <a:rPr lang="en-GB" sz="1200" dirty="0" smtClean="0">
                <a:latin typeface="Century Gothic" panose="020B0502020202020204" pitchFamily="34" charset="0"/>
                <a:cs typeface="Times New Roman" pitchFamily="18" charset="0"/>
              </a:rPr>
              <a:t> BSC logo)</a:t>
            </a:r>
          </a:p>
          <a:p>
            <a:pPr fontAlgn="base">
              <a:spcBef>
                <a:spcPct val="0"/>
              </a:spcBef>
              <a:spcAft>
                <a:spcPct val="0"/>
              </a:spcAft>
            </a:pPr>
            <a:endParaRPr lang="en-GB" sz="1600" dirty="0" smtClean="0">
              <a:cs typeface="Times New Roman" pitchFamily="18" charset="0"/>
            </a:endParaRPr>
          </a:p>
          <a:p>
            <a:pPr fontAlgn="base">
              <a:spcBef>
                <a:spcPct val="0"/>
              </a:spcBef>
              <a:spcAft>
                <a:spcPct val="0"/>
              </a:spcAft>
            </a:pPr>
            <a:endParaRPr lang="en-GB" dirty="0" smtClean="0">
              <a:cs typeface="Times New Roman" pitchFamily="18" charset="0"/>
            </a:endParaRPr>
          </a:p>
          <a:p>
            <a:pPr fontAlgn="base">
              <a:spcBef>
                <a:spcPct val="0"/>
              </a:spcBef>
              <a:spcAft>
                <a:spcPct val="0"/>
              </a:spcAft>
            </a:pPr>
            <a:endParaRPr lang="en-GB" dirty="0" smtClean="0">
              <a:cs typeface="Arial" pitchFamily="34" charset="0"/>
            </a:endParaRPr>
          </a:p>
          <a:p>
            <a:endParaRPr lang="en-GB" sz="1400" dirty="0"/>
          </a:p>
        </p:txBody>
      </p:sp>
      <p:sp>
        <p:nvSpPr>
          <p:cNvPr id="2" name="TextBox 1"/>
          <p:cNvSpPr txBox="1"/>
          <p:nvPr/>
        </p:nvSpPr>
        <p:spPr>
          <a:xfrm>
            <a:off x="3550555" y="308176"/>
            <a:ext cx="2400016" cy="584775"/>
          </a:xfrm>
          <a:prstGeom prst="rect">
            <a:avLst/>
          </a:prstGeom>
          <a:noFill/>
        </p:spPr>
        <p:txBody>
          <a:bodyPr wrap="none" rtlCol="0">
            <a:spAutoFit/>
          </a:bodyPr>
          <a:lstStyle/>
          <a:p>
            <a:r>
              <a:rPr lang="en-GB" sz="3200" dirty="0" smtClean="0">
                <a:solidFill>
                  <a:srgbClr val="0069BC"/>
                </a:solidFill>
                <a:latin typeface="Century Gothic" panose="020B0502020202020204" pitchFamily="34" charset="0"/>
              </a:rPr>
              <a:t>Use of logo</a:t>
            </a:r>
            <a:endParaRPr lang="en-GB" sz="3200" dirty="0">
              <a:solidFill>
                <a:srgbClr val="0069BC"/>
              </a:solidFill>
              <a:latin typeface="Century Gothic" panose="020B050202020202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3264" y="1268760"/>
            <a:ext cx="2520280" cy="119361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8322" y="1233738"/>
            <a:ext cx="1477248" cy="1107937"/>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469548820"/>
              </p:ext>
            </p:extLst>
          </p:nvPr>
        </p:nvGraphicFramePr>
        <p:xfrm>
          <a:off x="395536" y="466993"/>
          <a:ext cx="8424936" cy="4906223"/>
        </p:xfrm>
        <a:graphic>
          <a:graphicData uri="http://schemas.openxmlformats.org/drawingml/2006/table">
            <a:tbl>
              <a:tblPr firstRow="1" bandRow="1">
                <a:tableStyleId>{5940675A-B579-460E-94D1-54222C63F5DA}</a:tableStyleId>
              </a:tblPr>
              <a:tblGrid>
                <a:gridCol w="2808312"/>
                <a:gridCol w="2808312"/>
                <a:gridCol w="2808312"/>
              </a:tblGrid>
              <a:tr h="227854">
                <a:tc>
                  <a:txBody>
                    <a:bodyPr/>
                    <a:lstStyle/>
                    <a:p>
                      <a:r>
                        <a:rPr lang="en-GB" sz="1000" dirty="0" smtClean="0">
                          <a:latin typeface="Century Gothic" panose="020B0502020202020204" pitchFamily="34" charset="0"/>
                        </a:rPr>
                        <a:t>File name</a:t>
                      </a:r>
                      <a:endParaRPr lang="en-GB" sz="1000" dirty="0">
                        <a:latin typeface="Century Gothic" panose="020B0502020202020204" pitchFamily="34" charset="0"/>
                      </a:endParaRPr>
                    </a:p>
                  </a:txBody>
                  <a:tcPr/>
                </a:tc>
                <a:tc>
                  <a:txBody>
                    <a:bodyPr/>
                    <a:lstStyle/>
                    <a:p>
                      <a:r>
                        <a:rPr lang="en-GB" sz="1000" dirty="0" smtClean="0">
                          <a:latin typeface="Century Gothic" panose="020B0502020202020204" pitchFamily="34" charset="0"/>
                        </a:rPr>
                        <a:t>Used for</a:t>
                      </a:r>
                      <a:endParaRPr lang="en-GB" sz="1000" dirty="0">
                        <a:latin typeface="Century Gothic" panose="020B0502020202020204" pitchFamily="34" charset="0"/>
                      </a:endParaRPr>
                    </a:p>
                  </a:txBody>
                  <a:tcPr/>
                </a:tc>
                <a:tc>
                  <a:txBody>
                    <a:bodyPr/>
                    <a:lstStyle/>
                    <a:p>
                      <a:r>
                        <a:rPr lang="en-GB" sz="1000" dirty="0" smtClean="0">
                          <a:latin typeface="Century Gothic" panose="020B0502020202020204" pitchFamily="34" charset="0"/>
                        </a:rPr>
                        <a:t>Logo</a:t>
                      </a:r>
                      <a:endParaRPr lang="en-GB" sz="1000" dirty="0">
                        <a:latin typeface="Century Gothic" panose="020B0502020202020204" pitchFamily="34" charset="0"/>
                      </a:endParaRPr>
                    </a:p>
                  </a:txBody>
                  <a:tcPr/>
                </a:tc>
              </a:tr>
              <a:tr h="704094">
                <a:tc>
                  <a:txBody>
                    <a:bodyPr/>
                    <a:lstStyle/>
                    <a:p>
                      <a:r>
                        <a:rPr lang="en-GB" sz="1000" b="1" dirty="0" smtClean="0">
                          <a:latin typeface="Century Gothic" panose="020B0502020202020204" pitchFamily="34" charset="0"/>
                        </a:rPr>
                        <a:t>Energising Communities Logo </a:t>
                      </a:r>
                      <a:endParaRPr lang="en-GB" sz="1000" dirty="0">
                        <a:latin typeface="Century Gothic" panose="020B0502020202020204" pitchFamily="34" charset="0"/>
                      </a:endParaRPr>
                    </a:p>
                  </a:txBody>
                  <a:tcPr/>
                </a:tc>
                <a:tc>
                  <a:txBody>
                    <a:bodyPr/>
                    <a:lstStyle/>
                    <a:p>
                      <a:r>
                        <a:rPr lang="en-GB" sz="1000" dirty="0" smtClean="0">
                          <a:latin typeface="Century Gothic" panose="020B0502020202020204" pitchFamily="34" charset="0"/>
                        </a:rPr>
                        <a:t>Primary logo. To be used on most documents, articles, websites. Ensure energising communities can be read.</a:t>
                      </a:r>
                      <a:endParaRPr lang="en-GB" sz="1000" dirty="0">
                        <a:latin typeface="Century Gothic" panose="020B0502020202020204" pitchFamily="34" charset="0"/>
                      </a:endParaRPr>
                    </a:p>
                  </a:txBody>
                  <a:tcPr/>
                </a:tc>
                <a:tc>
                  <a:txBody>
                    <a:bodyPr/>
                    <a:lstStyle/>
                    <a:p>
                      <a:endParaRPr lang="en-GB" sz="1000" dirty="0">
                        <a:latin typeface="Century Gothic" panose="020B0502020202020204" pitchFamily="34" charset="0"/>
                      </a:endParaRPr>
                    </a:p>
                  </a:txBody>
                  <a:tcPr/>
                </a:tc>
              </a:tr>
              <a:tr h="720080">
                <a:tc>
                  <a:txBody>
                    <a:bodyPr/>
                    <a:lstStyle/>
                    <a:p>
                      <a:r>
                        <a:rPr lang="en-GB" sz="1000" b="1" dirty="0" smtClean="0">
                          <a:latin typeface="Century Gothic" panose="020B0502020202020204" pitchFamily="34" charset="0"/>
                        </a:rPr>
                        <a:t>Blue Leapfrog Logo</a:t>
                      </a:r>
                      <a:r>
                        <a:rPr lang="en-GB" sz="1000" dirty="0" smtClean="0">
                          <a:latin typeface="Century Gothic" panose="020B0502020202020204" pitchFamily="34" charset="0"/>
                        </a:rPr>
                        <a: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latin typeface="Century Gothic" panose="020B0502020202020204" pitchFamily="34" charset="0"/>
                        </a:rPr>
                        <a:t>Use</a:t>
                      </a:r>
                      <a:r>
                        <a:rPr lang="en-GB" sz="1000" baseline="0" dirty="0" smtClean="0">
                          <a:latin typeface="Century Gothic" panose="020B0502020202020204" pitchFamily="34" charset="0"/>
                        </a:rPr>
                        <a:t> </a:t>
                      </a:r>
                      <a:r>
                        <a:rPr lang="en-GB" sz="1000" dirty="0" smtClean="0">
                          <a:latin typeface="Century Gothic" panose="020B0502020202020204" pitchFamily="34" charset="0"/>
                        </a:rPr>
                        <a:t>when ‘energising communities’ is too small to read</a:t>
                      </a:r>
                      <a:endParaRPr lang="en-GB" sz="1000" dirty="0">
                        <a:latin typeface="Century Gothic" panose="020B0502020202020204" pitchFamily="34" charset="0"/>
                      </a:endParaRPr>
                    </a:p>
                  </a:txBody>
                  <a:tcPr/>
                </a:tc>
                <a:tc>
                  <a:txBody>
                    <a:bodyPr/>
                    <a:lstStyle/>
                    <a:p>
                      <a:endParaRPr lang="en-GB" sz="1000" dirty="0">
                        <a:latin typeface="Century Gothic" panose="020B0502020202020204" pitchFamily="34" charset="0"/>
                      </a:endParaRPr>
                    </a:p>
                  </a:txBody>
                  <a:tcPr/>
                </a:tc>
              </a:tr>
              <a:tr h="5739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smtClean="0">
                          <a:ln>
                            <a:noFill/>
                          </a:ln>
                          <a:solidFill>
                            <a:prstClr val="black"/>
                          </a:solidFill>
                          <a:effectLst/>
                          <a:uLnTx/>
                          <a:uFillTx/>
                          <a:latin typeface="Century Gothic" panose="020B0502020202020204" pitchFamily="34" charset="0"/>
                        </a:rPr>
                        <a:t>Blue Pure Leapfrog Logo</a:t>
                      </a:r>
                      <a:endParaRPr kumimoji="0" lang="en-GB" sz="1000" b="0" i="0" u="none" strike="noStrike" kern="1200" cap="none" spc="0" normalizeH="0" baseline="0" noProof="0" dirty="0" smtClean="0">
                        <a:ln>
                          <a:noFill/>
                        </a:ln>
                        <a:solidFill>
                          <a:prstClr val="black"/>
                        </a:solidFill>
                        <a:effectLst/>
                        <a:uLnTx/>
                        <a:uFillTx/>
                        <a:latin typeface="Century Gothic" panose="020B0502020202020204" pitchFamily="34" charset="0"/>
                      </a:endParaRPr>
                    </a:p>
                    <a:p>
                      <a:endParaRPr lang="en-GB" sz="1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prstClr val="black"/>
                          </a:solidFill>
                          <a:effectLst/>
                          <a:uLnTx/>
                          <a:uFillTx/>
                          <a:latin typeface="Century Gothic" panose="020B0502020202020204" pitchFamily="34" charset="0"/>
                        </a:rPr>
                        <a:t>Offsetting documents going forward, to ensure continuity around pure and offsetting legacy</a:t>
                      </a:r>
                    </a:p>
                    <a:p>
                      <a:endParaRPr lang="en-GB" sz="1000" dirty="0"/>
                    </a:p>
                  </a:txBody>
                  <a:tcPr/>
                </a:tc>
                <a:tc>
                  <a:txBody>
                    <a:bodyPr/>
                    <a:lstStyle/>
                    <a:p>
                      <a:endParaRPr lang="en-GB" sz="1000" dirty="0">
                        <a:latin typeface="Century Gothic" panose="020B0502020202020204" pitchFamily="34" charset="0"/>
                      </a:endParaRPr>
                    </a:p>
                  </a:txBody>
                  <a:tcPr/>
                </a:tc>
              </a:tr>
              <a:tr h="592953">
                <a:tc>
                  <a:txBody>
                    <a:bodyPr/>
                    <a:lstStyle/>
                    <a:p>
                      <a:r>
                        <a:rPr lang="en-GB" sz="1000" b="1" dirty="0" smtClean="0">
                          <a:latin typeface="Century Gothic" panose="020B0502020202020204" pitchFamily="34" charset="0"/>
                        </a:rPr>
                        <a:t>Purple</a:t>
                      </a:r>
                      <a:r>
                        <a:rPr lang="en-GB" sz="1000" b="1" baseline="0" dirty="0" smtClean="0">
                          <a:latin typeface="Century Gothic" panose="020B0502020202020204" pitchFamily="34" charset="0"/>
                        </a:rPr>
                        <a:t> Leapfrog Logo</a:t>
                      </a:r>
                      <a:endParaRPr lang="en-GB" sz="1000" b="1" dirty="0">
                        <a:latin typeface="Century Gothic" panose="020B0502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latin typeface="Century Gothic" panose="020B0502020202020204" pitchFamily="34" charset="0"/>
                        </a:rPr>
                        <a:t>‘transition’ documents which were</a:t>
                      </a:r>
                      <a:r>
                        <a:rPr lang="en-GB" sz="1000" baseline="0" dirty="0" smtClean="0">
                          <a:latin typeface="Century Gothic" panose="020B0502020202020204" pitchFamily="34" charset="0"/>
                        </a:rPr>
                        <a:t> originally purple </a:t>
                      </a:r>
                      <a:r>
                        <a:rPr lang="en-GB" sz="1000" baseline="0" dirty="0" err="1" smtClean="0">
                          <a:latin typeface="Century Gothic" panose="020B0502020202020204" pitchFamily="34" charset="0"/>
                        </a:rPr>
                        <a:t>ie</a:t>
                      </a:r>
                      <a:r>
                        <a:rPr lang="en-GB" sz="1000" baseline="0" dirty="0" smtClean="0">
                          <a:latin typeface="Century Gothic" panose="020B0502020202020204" pitchFamily="34" charset="0"/>
                        </a:rPr>
                        <a:t> new name is fine, but cannot change some branding</a:t>
                      </a:r>
                      <a:endParaRPr lang="en-GB" sz="1000" dirty="0">
                        <a:latin typeface="Century Gothic" panose="020B0502020202020204" pitchFamily="34" charset="0"/>
                      </a:endParaRPr>
                    </a:p>
                  </a:txBody>
                  <a:tcPr/>
                </a:tc>
                <a:tc>
                  <a:txBody>
                    <a:bodyPr/>
                    <a:lstStyle/>
                    <a:p>
                      <a:endParaRPr lang="en-GB" sz="1000" dirty="0">
                        <a:latin typeface="Century Gothic" panose="020B0502020202020204" pitchFamily="34" charset="0"/>
                      </a:endParaRPr>
                    </a:p>
                  </a:txBody>
                  <a:tcPr/>
                </a:tc>
              </a:tr>
              <a:tr h="5760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latin typeface="Century Gothic" panose="020B0502020202020204" pitchFamily="34" charset="0"/>
                        </a:rPr>
                        <a:t>Purple Pure Leapfrog Logo</a:t>
                      </a:r>
                      <a:endParaRPr lang="en-GB" sz="1000" dirty="0" smtClean="0">
                        <a:latin typeface="Century Gothic" panose="020B0502020202020204" pitchFamily="34" charset="0"/>
                      </a:endParaRPr>
                    </a:p>
                    <a:p>
                      <a:endParaRPr lang="en-GB" sz="1000" dirty="0">
                        <a:latin typeface="Century Gothic" panose="020B0502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latin typeface="Century Gothic" panose="020B0502020202020204" pitchFamily="34" charset="0"/>
                        </a:rPr>
                        <a:t>‘transition’ documents </a:t>
                      </a:r>
                      <a:r>
                        <a:rPr lang="en-GB" sz="1000" dirty="0" err="1" smtClean="0">
                          <a:latin typeface="Century Gothic" panose="020B0502020202020204" pitchFamily="34" charset="0"/>
                        </a:rPr>
                        <a:t>ie</a:t>
                      </a:r>
                      <a:r>
                        <a:rPr lang="en-GB" sz="1000" dirty="0" smtClean="0">
                          <a:latin typeface="Century Gothic" panose="020B0502020202020204" pitchFamily="34" charset="0"/>
                        </a:rPr>
                        <a:t> offsetting documents which need to retain som</a:t>
                      </a:r>
                      <a:r>
                        <a:rPr lang="en-GB" sz="1000" baseline="0" dirty="0" smtClean="0">
                          <a:latin typeface="Century Gothic" panose="020B0502020202020204" pitchFamily="34" charset="0"/>
                        </a:rPr>
                        <a:t>e ‘PURE’ identity</a:t>
                      </a:r>
                      <a:endParaRPr lang="en-GB" sz="1000" dirty="0" smtClean="0">
                        <a:latin typeface="Century Gothic" panose="020B0502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a:latin typeface="Century Gothic" panose="020B0502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a:latin typeface="Century Gothic" panose="020B0502020202020204" pitchFamily="34" charset="0"/>
                      </a:endParaRPr>
                    </a:p>
                  </a:txBody>
                  <a:tcPr/>
                </a:tc>
              </a:tr>
              <a:tr h="1243176">
                <a:tc>
                  <a:txBody>
                    <a:bodyPr/>
                    <a:lstStyle/>
                    <a:p>
                      <a:r>
                        <a:rPr lang="en-GB" sz="1000" b="1" dirty="0" smtClean="0">
                          <a:latin typeface="Century Gothic" panose="020B0502020202020204" pitchFamily="34" charset="0"/>
                        </a:rPr>
                        <a:t>Social Media Logo </a:t>
                      </a:r>
                      <a:endParaRPr lang="en-GB" sz="1000" dirty="0">
                        <a:latin typeface="Century Gothic" panose="020B0502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latin typeface="Century Gothic" panose="020B0502020202020204" pitchFamily="34" charset="0"/>
                        </a:rPr>
                        <a:t>formatted to a square so please use when a square image is required</a:t>
                      </a:r>
                      <a:endParaRPr lang="en-GB" sz="1000" dirty="0">
                        <a:latin typeface="Century Gothic" panose="020B0502020202020204" pitchFamily="34" charset="0"/>
                      </a:endParaRPr>
                    </a:p>
                  </a:txBody>
                  <a:tcPr/>
                </a:tc>
                <a:tc>
                  <a:txBody>
                    <a:bodyPr/>
                    <a:lstStyle/>
                    <a:p>
                      <a:endParaRPr lang="en-GB" sz="1000" dirty="0">
                        <a:latin typeface="Century Gothic" panose="020B0502020202020204" pitchFamily="34" charset="0"/>
                      </a:endParaRPr>
                    </a:p>
                  </a:txBody>
                  <a:tcPr/>
                </a:tc>
              </a:tr>
            </a:tbl>
          </a:graphicData>
        </a:graphic>
      </p:graphicFrame>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77924" y="744694"/>
            <a:ext cx="1258596" cy="59607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8167" y="3501008"/>
            <a:ext cx="1880257" cy="504056"/>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52528" y="2150333"/>
            <a:ext cx="1894547" cy="486579"/>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0947" y="4149080"/>
            <a:ext cx="1197711" cy="1197711"/>
          </a:xfrm>
          <a:prstGeom prst="rect">
            <a:avLst/>
          </a:prstGeom>
        </p:spPr>
      </p:pic>
      <p:sp>
        <p:nvSpPr>
          <p:cNvPr id="8" name="Rectangle 7"/>
          <p:cNvSpPr/>
          <p:nvPr/>
        </p:nvSpPr>
        <p:spPr>
          <a:xfrm>
            <a:off x="1259632" y="114510"/>
            <a:ext cx="6624736" cy="276999"/>
          </a:xfrm>
          <a:prstGeom prst="rect">
            <a:avLst/>
          </a:prstGeom>
        </p:spPr>
        <p:txBody>
          <a:bodyPr wrap="square">
            <a:spAutoFit/>
          </a:bodyPr>
          <a:lstStyle/>
          <a:p>
            <a:r>
              <a:rPr lang="en-GB" sz="1200" b="1" dirty="0">
                <a:latin typeface="Century Gothic" panose="020B0502020202020204" pitchFamily="34" charset="0"/>
              </a:rPr>
              <a:t>Logos are kept in Marketing and </a:t>
            </a:r>
            <a:r>
              <a:rPr lang="en-GB" sz="1200" b="1" dirty="0" err="1">
                <a:latin typeface="Century Gothic" panose="020B0502020202020204" pitchFamily="34" charset="0"/>
              </a:rPr>
              <a:t>Comms</a:t>
            </a:r>
            <a:r>
              <a:rPr lang="en-GB" sz="1200" b="1" dirty="0">
                <a:latin typeface="Century Gothic" panose="020B0502020202020204" pitchFamily="34" charset="0"/>
              </a:rPr>
              <a:t>/Logos and banners/New Pure Leapfrog Logos</a:t>
            </a:r>
          </a:p>
        </p:txBody>
      </p:sp>
      <p:sp>
        <p:nvSpPr>
          <p:cNvPr id="9" name="Rectangle 8"/>
          <p:cNvSpPr/>
          <p:nvPr/>
        </p:nvSpPr>
        <p:spPr>
          <a:xfrm>
            <a:off x="323528" y="5490807"/>
            <a:ext cx="8496944" cy="1015663"/>
          </a:xfrm>
          <a:prstGeom prst="rect">
            <a:avLst/>
          </a:prstGeom>
        </p:spPr>
        <p:txBody>
          <a:bodyPr wrap="square">
            <a:spAutoFit/>
          </a:bodyPr>
          <a:lstStyle/>
          <a:p>
            <a:r>
              <a:rPr lang="en-GB" sz="1200" b="1" dirty="0">
                <a:latin typeface="Century Gothic" panose="020B0502020202020204" pitchFamily="34" charset="0"/>
              </a:rPr>
              <a:t>Letterhead</a:t>
            </a:r>
            <a:r>
              <a:rPr lang="en-GB" sz="1200" dirty="0">
                <a:latin typeface="Century Gothic" panose="020B0502020202020204" pitchFamily="34" charset="0"/>
              </a:rPr>
              <a:t> can be found in Marketing and </a:t>
            </a:r>
            <a:r>
              <a:rPr lang="en-GB" sz="1200" dirty="0" err="1">
                <a:latin typeface="Century Gothic" panose="020B0502020202020204" pitchFamily="34" charset="0"/>
              </a:rPr>
              <a:t>Comms</a:t>
            </a:r>
            <a:r>
              <a:rPr lang="en-GB" sz="1200" dirty="0">
                <a:latin typeface="Century Gothic" panose="020B0502020202020204" pitchFamily="34" charset="0"/>
              </a:rPr>
              <a:t>/Templates/Pure Leapfrog Letterhead </a:t>
            </a:r>
            <a:r>
              <a:rPr lang="en-GB" sz="1200" dirty="0" err="1" smtClean="0">
                <a:latin typeface="Century Gothic" panose="020B0502020202020204" pitchFamily="34" charset="0"/>
              </a:rPr>
              <a:t>Template_Nov</a:t>
            </a:r>
            <a:r>
              <a:rPr lang="en-GB" sz="1200" dirty="0" smtClean="0">
                <a:latin typeface="Century Gothic" panose="020B0502020202020204" pitchFamily="34" charset="0"/>
              </a:rPr>
              <a:t> 13</a:t>
            </a:r>
          </a:p>
          <a:p>
            <a:endParaRPr lang="en-GB" sz="1200" dirty="0">
              <a:latin typeface="Century Gothic" panose="020B0502020202020204" pitchFamily="34" charset="0"/>
            </a:endParaRPr>
          </a:p>
          <a:p>
            <a:r>
              <a:rPr lang="en-GB" sz="1200" b="1" dirty="0" smtClean="0">
                <a:latin typeface="Century Gothic" panose="020B0502020202020204" pitchFamily="34" charset="0"/>
              </a:rPr>
              <a:t>Document template </a:t>
            </a:r>
            <a:r>
              <a:rPr lang="en-GB" sz="1200" dirty="0">
                <a:latin typeface="Century Gothic" panose="020B0502020202020204" pitchFamily="34" charset="0"/>
              </a:rPr>
              <a:t>can be found in Marketing and </a:t>
            </a:r>
            <a:r>
              <a:rPr lang="en-GB" sz="1200" dirty="0" err="1">
                <a:latin typeface="Century Gothic" panose="020B0502020202020204" pitchFamily="34" charset="0"/>
              </a:rPr>
              <a:t>Comms</a:t>
            </a:r>
            <a:r>
              <a:rPr lang="en-GB" sz="1200" dirty="0">
                <a:latin typeface="Century Gothic" panose="020B0502020202020204" pitchFamily="34" charset="0"/>
              </a:rPr>
              <a:t>/Templates/Pure Leapfrog </a:t>
            </a:r>
            <a:r>
              <a:rPr lang="en-GB" sz="1200" dirty="0" smtClean="0">
                <a:latin typeface="Century Gothic" panose="020B0502020202020204" pitchFamily="34" charset="0"/>
              </a:rPr>
              <a:t>Doc </a:t>
            </a:r>
            <a:r>
              <a:rPr lang="en-GB" sz="1200" dirty="0" err="1">
                <a:latin typeface="Century Gothic" panose="020B0502020202020204" pitchFamily="34" charset="0"/>
              </a:rPr>
              <a:t>Template_Nov</a:t>
            </a:r>
            <a:r>
              <a:rPr lang="en-GB" sz="1200" dirty="0">
                <a:latin typeface="Century Gothic" panose="020B0502020202020204" pitchFamily="34" charset="0"/>
              </a:rPr>
              <a:t> 13</a:t>
            </a:r>
          </a:p>
          <a:p>
            <a:endParaRPr lang="en-GB" sz="1200" dirty="0">
              <a:latin typeface="Century Gothic" panose="020B0502020202020204" pitchFamily="34" charset="0"/>
            </a:endParaRPr>
          </a:p>
          <a:p>
            <a:r>
              <a:rPr lang="en-GB" sz="1200" b="1" dirty="0">
                <a:latin typeface="Century Gothic" panose="020B0502020202020204" pitchFamily="34" charset="0"/>
              </a:rPr>
              <a:t>Power Point Master template </a:t>
            </a:r>
            <a:r>
              <a:rPr lang="en-GB" sz="1200" dirty="0">
                <a:latin typeface="Century Gothic" panose="020B0502020202020204" pitchFamily="34" charset="0"/>
              </a:rPr>
              <a:t>can be found in </a:t>
            </a:r>
            <a:r>
              <a:rPr lang="en-GB" sz="1200" dirty="0" smtClean="0">
                <a:latin typeface="Century Gothic" panose="020B0502020202020204" pitchFamily="34" charset="0"/>
              </a:rPr>
              <a:t>Marketing </a:t>
            </a:r>
            <a:r>
              <a:rPr lang="en-GB" sz="1200" dirty="0">
                <a:latin typeface="Century Gothic" panose="020B0502020202020204" pitchFamily="34" charset="0"/>
              </a:rPr>
              <a:t>and </a:t>
            </a:r>
            <a:r>
              <a:rPr lang="en-GB" sz="1200" dirty="0" err="1" smtClean="0">
                <a:latin typeface="Century Gothic" panose="020B0502020202020204" pitchFamily="34" charset="0"/>
              </a:rPr>
              <a:t>Comms</a:t>
            </a:r>
            <a:r>
              <a:rPr lang="en-GB" sz="1200" smtClean="0">
                <a:latin typeface="Century Gothic" panose="020B0502020202020204" pitchFamily="34" charset="0"/>
              </a:rPr>
              <a:t>/Presentations/Template </a:t>
            </a:r>
            <a:r>
              <a:rPr lang="en-GB" sz="1200" dirty="0">
                <a:latin typeface="Century Gothic" panose="020B0502020202020204" pitchFamily="34" charset="0"/>
              </a:rPr>
              <a:t>Dec 13</a:t>
            </a:r>
            <a:endParaRPr lang="en-GB" sz="1200" b="1" dirty="0">
              <a:latin typeface="Century Gothic" panose="020B0502020202020204" pitchFamily="34" charset="0"/>
            </a:endParaRPr>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18563" y="2852936"/>
            <a:ext cx="1209821" cy="522824"/>
          </a:xfrm>
          <a:prstGeom prst="rect">
            <a:avLst/>
          </a:prstGeom>
        </p:spPr>
      </p:pic>
    </p:spTree>
    <p:extLst>
      <p:ext uri="{BB962C8B-B14F-4D97-AF65-F5344CB8AC3E}">
        <p14:creationId xmlns:p14="http://schemas.microsoft.com/office/powerpoint/2010/main" val="3585765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603029" y="1122604"/>
            <a:ext cx="1614251" cy="1916112"/>
          </a:xfrm>
          <a:prstGeom prst="rect">
            <a:avLst/>
          </a:prstGeom>
          <a:noFill/>
          <a:ln>
            <a:solidFill>
              <a:schemeClr val="bg1">
                <a:lumMod val="65000"/>
              </a:schemeClr>
            </a:solidFill>
          </a:ln>
          <a:effectLst>
            <a:outerShdw blurRad="50800" dist="12700" sx="101000" sy="101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3811547" y="1395816"/>
            <a:ext cx="1246555" cy="1226986"/>
          </a:xfrm>
          <a:prstGeom prst="rect">
            <a:avLst/>
          </a:prstGeom>
          <a:solidFill>
            <a:srgbClr val="006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3577568" y="2700160"/>
            <a:ext cx="1714512" cy="338554"/>
          </a:xfrm>
          <a:prstGeom prst="rect">
            <a:avLst/>
          </a:prstGeom>
          <a:noFill/>
        </p:spPr>
        <p:txBody>
          <a:bodyPr wrap="square" rtlCol="0">
            <a:spAutoFit/>
          </a:bodyPr>
          <a:lstStyle/>
          <a:p>
            <a:pPr algn="ctr"/>
            <a:r>
              <a:rPr lang="en-GB" sz="1600" dirty="0" smtClean="0"/>
              <a:t>RGB</a:t>
            </a:r>
            <a:r>
              <a:rPr lang="en-GB" sz="1600" dirty="0"/>
              <a:t>:  </a:t>
            </a:r>
            <a:r>
              <a:rPr lang="en-GB" sz="1600" dirty="0" smtClean="0"/>
              <a:t>0,105,188</a:t>
            </a:r>
          </a:p>
        </p:txBody>
      </p:sp>
      <p:sp>
        <p:nvSpPr>
          <p:cNvPr id="11" name="Rectangle 10"/>
          <p:cNvSpPr/>
          <p:nvPr/>
        </p:nvSpPr>
        <p:spPr>
          <a:xfrm rot="20617574">
            <a:off x="3791883" y="674179"/>
            <a:ext cx="1285884" cy="500066"/>
          </a:xfrm>
          <a:prstGeom prst="rect">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3112753" y="116102"/>
            <a:ext cx="3497592" cy="707886"/>
          </a:xfrm>
          <a:prstGeom prst="rect">
            <a:avLst/>
          </a:prstGeom>
          <a:noFill/>
        </p:spPr>
        <p:txBody>
          <a:bodyPr wrap="square" rtlCol="0">
            <a:spAutoFit/>
          </a:bodyPr>
          <a:lstStyle/>
          <a:p>
            <a:r>
              <a:rPr lang="en-GB" sz="2000" dirty="0" smtClean="0">
                <a:latin typeface="Century Gothic" pitchFamily="34" charset="0"/>
              </a:rPr>
              <a:t>Pure Leapfrog </a:t>
            </a:r>
          </a:p>
          <a:p>
            <a:r>
              <a:rPr lang="en-GB" sz="2000" dirty="0" smtClean="0">
                <a:latin typeface="Century Gothic" pitchFamily="34" charset="0"/>
              </a:rPr>
              <a:t>Main Brand Colours</a:t>
            </a:r>
            <a:endParaRPr lang="en-GB" sz="2000" dirty="0">
              <a:latin typeface="Century Gothic" pitchFamily="34" charset="0"/>
            </a:endParaRPr>
          </a:p>
        </p:txBody>
      </p:sp>
      <p:sp>
        <p:nvSpPr>
          <p:cNvPr id="31" name="Rectangle 30"/>
          <p:cNvSpPr/>
          <p:nvPr/>
        </p:nvSpPr>
        <p:spPr>
          <a:xfrm>
            <a:off x="1357101" y="4408573"/>
            <a:ext cx="1614251" cy="1916111"/>
          </a:xfrm>
          <a:prstGeom prst="rect">
            <a:avLst/>
          </a:prstGeom>
          <a:noFill/>
          <a:ln>
            <a:solidFill>
              <a:schemeClr val="bg1">
                <a:lumMod val="65000"/>
              </a:schemeClr>
            </a:solidFill>
          </a:ln>
          <a:effectLst>
            <a:outerShdw blurRad="50800" dist="12700" sx="101000" sy="101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p:cNvSpPr/>
          <p:nvPr/>
        </p:nvSpPr>
        <p:spPr>
          <a:xfrm>
            <a:off x="1565619" y="4681786"/>
            <a:ext cx="1246555" cy="1226986"/>
          </a:xfrm>
          <a:prstGeom prst="rect">
            <a:avLst/>
          </a:prstGeom>
          <a:solidFill>
            <a:srgbClr val="9512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p:cNvSpPr txBox="1"/>
          <p:nvPr/>
        </p:nvSpPr>
        <p:spPr>
          <a:xfrm>
            <a:off x="1331640" y="5986130"/>
            <a:ext cx="1714512" cy="338554"/>
          </a:xfrm>
          <a:prstGeom prst="rect">
            <a:avLst/>
          </a:prstGeom>
          <a:noFill/>
        </p:spPr>
        <p:txBody>
          <a:bodyPr wrap="square" rtlCol="0">
            <a:spAutoFit/>
          </a:bodyPr>
          <a:lstStyle/>
          <a:p>
            <a:pPr algn="ctr"/>
            <a:r>
              <a:rPr lang="en-GB" sz="1600" dirty="0" smtClean="0"/>
              <a:t>RGB</a:t>
            </a:r>
            <a:r>
              <a:rPr lang="en-GB" sz="1600" dirty="0"/>
              <a:t>: </a:t>
            </a:r>
            <a:r>
              <a:rPr lang="en-GB" sz="1600" dirty="0" smtClean="0"/>
              <a:t>149,18,124</a:t>
            </a:r>
          </a:p>
        </p:txBody>
      </p:sp>
      <p:sp>
        <p:nvSpPr>
          <p:cNvPr id="34" name="Rectangle 33"/>
          <p:cNvSpPr/>
          <p:nvPr/>
        </p:nvSpPr>
        <p:spPr>
          <a:xfrm rot="20617574">
            <a:off x="1545955" y="3960149"/>
            <a:ext cx="1285884" cy="500066"/>
          </a:xfrm>
          <a:prstGeom prst="rect">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p:cNvSpPr/>
          <p:nvPr/>
        </p:nvSpPr>
        <p:spPr>
          <a:xfrm>
            <a:off x="3599593" y="4408571"/>
            <a:ext cx="1614251" cy="1916111"/>
          </a:xfrm>
          <a:prstGeom prst="rect">
            <a:avLst/>
          </a:prstGeom>
          <a:noFill/>
          <a:ln>
            <a:solidFill>
              <a:schemeClr val="bg1">
                <a:lumMod val="65000"/>
              </a:schemeClr>
            </a:solidFill>
          </a:ln>
          <a:effectLst>
            <a:outerShdw blurRad="50800" dist="12700" sx="101000" sy="101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p:cNvSpPr/>
          <p:nvPr/>
        </p:nvSpPr>
        <p:spPr>
          <a:xfrm>
            <a:off x="3808111" y="4681784"/>
            <a:ext cx="1246555" cy="1226986"/>
          </a:xfrm>
          <a:prstGeom prst="rect">
            <a:avLst/>
          </a:prstGeom>
          <a:solidFill>
            <a:srgbClr val="FF6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p:cNvSpPr txBox="1"/>
          <p:nvPr/>
        </p:nvSpPr>
        <p:spPr>
          <a:xfrm>
            <a:off x="3574132" y="5986128"/>
            <a:ext cx="1714512" cy="338554"/>
          </a:xfrm>
          <a:prstGeom prst="rect">
            <a:avLst/>
          </a:prstGeom>
          <a:noFill/>
        </p:spPr>
        <p:txBody>
          <a:bodyPr wrap="square" rtlCol="0">
            <a:spAutoFit/>
          </a:bodyPr>
          <a:lstStyle/>
          <a:p>
            <a:pPr algn="ctr"/>
            <a:r>
              <a:rPr lang="en-GB" sz="1600" dirty="0" smtClean="0"/>
              <a:t>RGB</a:t>
            </a:r>
            <a:r>
              <a:rPr lang="en-GB" sz="1600" dirty="0"/>
              <a:t>: </a:t>
            </a:r>
            <a:r>
              <a:rPr lang="en-GB" sz="1600" dirty="0" smtClean="0"/>
              <a:t>255,102,47</a:t>
            </a:r>
          </a:p>
        </p:txBody>
      </p:sp>
      <p:sp>
        <p:nvSpPr>
          <p:cNvPr id="38" name="Rectangle 37"/>
          <p:cNvSpPr/>
          <p:nvPr/>
        </p:nvSpPr>
        <p:spPr>
          <a:xfrm rot="20617574">
            <a:off x="3788447" y="3960147"/>
            <a:ext cx="1285884" cy="500066"/>
          </a:xfrm>
          <a:prstGeom prst="rect">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p:cNvSpPr/>
          <p:nvPr/>
        </p:nvSpPr>
        <p:spPr>
          <a:xfrm>
            <a:off x="5835277" y="4408573"/>
            <a:ext cx="1614251" cy="1916111"/>
          </a:xfrm>
          <a:prstGeom prst="rect">
            <a:avLst/>
          </a:prstGeom>
          <a:noFill/>
          <a:ln>
            <a:solidFill>
              <a:schemeClr val="bg1">
                <a:lumMod val="65000"/>
              </a:schemeClr>
            </a:solidFill>
          </a:ln>
          <a:effectLst>
            <a:outerShdw blurRad="50800" dist="12700" sx="101000" sy="101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6043795" y="4681786"/>
            <a:ext cx="1246555" cy="1226986"/>
          </a:xfrm>
          <a:prstGeom prst="rect">
            <a:avLst/>
          </a:prstGeom>
          <a:solidFill>
            <a:srgbClr val="00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xtBox 40"/>
          <p:cNvSpPr txBox="1"/>
          <p:nvPr/>
        </p:nvSpPr>
        <p:spPr>
          <a:xfrm>
            <a:off x="5809816" y="5986130"/>
            <a:ext cx="1714512" cy="338554"/>
          </a:xfrm>
          <a:prstGeom prst="rect">
            <a:avLst/>
          </a:prstGeom>
          <a:noFill/>
        </p:spPr>
        <p:txBody>
          <a:bodyPr wrap="square" rtlCol="0">
            <a:spAutoFit/>
          </a:bodyPr>
          <a:lstStyle/>
          <a:p>
            <a:pPr algn="ctr"/>
            <a:r>
              <a:rPr lang="en-GB" sz="1600" dirty="0" smtClean="0"/>
              <a:t>RGB</a:t>
            </a:r>
            <a:r>
              <a:rPr lang="en-GB" sz="1600" dirty="0"/>
              <a:t>: </a:t>
            </a:r>
            <a:r>
              <a:rPr lang="en-GB" sz="1600" dirty="0" smtClean="0"/>
              <a:t>0,150,0</a:t>
            </a:r>
          </a:p>
        </p:txBody>
      </p:sp>
      <p:sp>
        <p:nvSpPr>
          <p:cNvPr id="42" name="Rectangle 41"/>
          <p:cNvSpPr/>
          <p:nvPr/>
        </p:nvSpPr>
        <p:spPr>
          <a:xfrm rot="20617574">
            <a:off x="6024131" y="3960149"/>
            <a:ext cx="1285884" cy="500066"/>
          </a:xfrm>
          <a:prstGeom prst="rect">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p:cNvSpPr txBox="1"/>
          <p:nvPr/>
        </p:nvSpPr>
        <p:spPr>
          <a:xfrm>
            <a:off x="2846037" y="3356992"/>
            <a:ext cx="3497592" cy="400110"/>
          </a:xfrm>
          <a:prstGeom prst="rect">
            <a:avLst/>
          </a:prstGeom>
          <a:noFill/>
        </p:spPr>
        <p:txBody>
          <a:bodyPr wrap="square" rtlCol="0">
            <a:spAutoFit/>
          </a:bodyPr>
          <a:lstStyle/>
          <a:p>
            <a:r>
              <a:rPr lang="en-GB" sz="2000" dirty="0" smtClean="0">
                <a:latin typeface="Century Gothic" pitchFamily="34" charset="0"/>
              </a:rPr>
              <a:t>Additional Brand Colours</a:t>
            </a:r>
            <a:endParaRPr lang="en-GB" sz="2000" dirty="0">
              <a:latin typeface="Century Gothic"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00294"/>
            <a:ext cx="9144000" cy="1152128"/>
          </a:xfrm>
          <a:prstGeom prst="rect">
            <a:avLst/>
          </a:prstGeom>
          <a:solidFill>
            <a:schemeClr val="tx2">
              <a:lumMod val="40000"/>
              <a:lumOff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5" name="Straight Connector 4"/>
          <p:cNvCxnSpPr/>
          <p:nvPr/>
        </p:nvCxnSpPr>
        <p:spPr>
          <a:xfrm>
            <a:off x="6588223" y="5013176"/>
            <a:ext cx="2376264" cy="0"/>
          </a:xfrm>
          <a:prstGeom prst="line">
            <a:avLst/>
          </a:prstGeom>
          <a:ln w="41275" cap="sq">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569642" y="2852936"/>
            <a:ext cx="2376264" cy="0"/>
          </a:xfrm>
          <a:prstGeom prst="line">
            <a:avLst/>
          </a:prstGeom>
          <a:ln w="41275" cap="sq">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6" name="Rectangle 4"/>
          <p:cNvSpPr>
            <a:spLocks noChangeArrowheads="1"/>
          </p:cNvSpPr>
          <p:nvPr/>
        </p:nvSpPr>
        <p:spPr bwMode="auto">
          <a:xfrm>
            <a:off x="6574034" y="5138608"/>
            <a:ext cx="237187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GB" sz="1400" b="1" dirty="0" smtClean="0">
                <a:latin typeface="Century Gothic" pitchFamily="34" charset="0"/>
              </a:rPr>
              <a:t>Use this  graphic in all colours </a:t>
            </a:r>
            <a:r>
              <a:rPr lang="en-GB" sz="1400" dirty="0" smtClean="0">
                <a:latin typeface="Century Gothic" pitchFamily="34" charset="0"/>
              </a:rPr>
              <a:t>to  emphasise points</a:t>
            </a:r>
            <a:endParaRPr lang="en-GB" sz="1400" dirty="0">
              <a:latin typeface="Century Gothic" pitchFamily="34" charset="0"/>
            </a:endParaRPr>
          </a:p>
        </p:txBody>
      </p:sp>
      <p:sp>
        <p:nvSpPr>
          <p:cNvPr id="18" name="Donut 17"/>
          <p:cNvSpPr/>
          <p:nvPr/>
        </p:nvSpPr>
        <p:spPr>
          <a:xfrm>
            <a:off x="4869322" y="4939403"/>
            <a:ext cx="1584176" cy="1584176"/>
          </a:xfrm>
          <a:prstGeom prst="donut">
            <a:avLst>
              <a:gd name="adj" fmla="val 23658"/>
            </a:avLst>
          </a:prstGeom>
          <a:solidFill>
            <a:schemeClr val="tx2">
              <a:lumMod val="40000"/>
              <a:lumOff val="6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19" name="Block Arc 18"/>
          <p:cNvSpPr/>
          <p:nvPr/>
        </p:nvSpPr>
        <p:spPr>
          <a:xfrm rot="7391112">
            <a:off x="4869322" y="4937855"/>
            <a:ext cx="1584176" cy="1567350"/>
          </a:xfrm>
          <a:prstGeom prst="blockArc">
            <a:avLst>
              <a:gd name="adj1" fmla="val 21155249"/>
              <a:gd name="adj2" fmla="val 9252683"/>
              <a:gd name="adj3" fmla="val 24141"/>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0" name="Right Triangle 19"/>
          <p:cNvSpPr/>
          <p:nvPr/>
        </p:nvSpPr>
        <p:spPr>
          <a:xfrm rot="13931072">
            <a:off x="5586761" y="4990902"/>
            <a:ext cx="280288" cy="272924"/>
          </a:xfrm>
          <a:prstGeom prst="r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Rectangle 20"/>
          <p:cNvSpPr/>
          <p:nvPr/>
        </p:nvSpPr>
        <p:spPr>
          <a:xfrm>
            <a:off x="5351067" y="5536864"/>
            <a:ext cx="643125" cy="369332"/>
          </a:xfrm>
          <a:prstGeom prst="rect">
            <a:avLst/>
          </a:prstGeom>
        </p:spPr>
        <p:txBody>
          <a:bodyPr wrap="none">
            <a:spAutoFit/>
          </a:bodyPr>
          <a:lstStyle/>
          <a:p>
            <a:r>
              <a:rPr lang="en-GB" b="1" dirty="0" smtClean="0">
                <a:solidFill>
                  <a:schemeClr val="tx2">
                    <a:lumMod val="60000"/>
                    <a:lumOff val="40000"/>
                  </a:schemeClr>
                </a:solidFill>
                <a:latin typeface="Century Gothic" pitchFamily="34" charset="0"/>
              </a:rPr>
              <a:t>46</a:t>
            </a:r>
            <a:r>
              <a:rPr lang="en-GB" b="1" dirty="0">
                <a:solidFill>
                  <a:schemeClr val="tx2">
                    <a:lumMod val="60000"/>
                    <a:lumOff val="40000"/>
                  </a:schemeClr>
                </a:solidFill>
                <a:latin typeface="Century Gothic" pitchFamily="34" charset="0"/>
              </a:rPr>
              <a:t>%</a:t>
            </a:r>
            <a:endParaRPr lang="en-GB" b="1" dirty="0">
              <a:solidFill>
                <a:schemeClr val="tx2">
                  <a:lumMod val="60000"/>
                  <a:lumOff val="40000"/>
                </a:schemeClr>
              </a:solidFill>
            </a:endParaRPr>
          </a:p>
        </p:txBody>
      </p:sp>
      <p:sp>
        <p:nvSpPr>
          <p:cNvPr id="22" name="Donut 21"/>
          <p:cNvSpPr/>
          <p:nvPr/>
        </p:nvSpPr>
        <p:spPr>
          <a:xfrm>
            <a:off x="4850741" y="2989951"/>
            <a:ext cx="1584176" cy="1584176"/>
          </a:xfrm>
          <a:prstGeom prst="donut">
            <a:avLst>
              <a:gd name="adj" fmla="val 46741"/>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3" name="Rectangle 1"/>
          <p:cNvSpPr>
            <a:spLocks noChangeArrowheads="1"/>
          </p:cNvSpPr>
          <p:nvPr/>
        </p:nvSpPr>
        <p:spPr bwMode="auto">
          <a:xfrm>
            <a:off x="5407313" y="2987602"/>
            <a:ext cx="5040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4800" b="1" dirty="0">
                <a:solidFill>
                  <a:schemeClr val="bg1"/>
                </a:solidFill>
                <a:latin typeface="Century Gothic" pitchFamily="34" charset="0"/>
              </a:rPr>
              <a:t>1</a:t>
            </a:r>
            <a:endParaRPr lang="en-GB" sz="4800" b="1" dirty="0" smtClean="0">
              <a:solidFill>
                <a:schemeClr val="bg1"/>
              </a:solidFill>
              <a:latin typeface="Century Gothic" pitchFamily="34" charset="0"/>
            </a:endParaRPr>
          </a:p>
        </p:txBody>
      </p:sp>
      <p:sp>
        <p:nvSpPr>
          <p:cNvPr id="24" name="Rectangle 1"/>
          <p:cNvSpPr>
            <a:spLocks noChangeArrowheads="1"/>
          </p:cNvSpPr>
          <p:nvPr/>
        </p:nvSpPr>
        <p:spPr bwMode="auto">
          <a:xfrm>
            <a:off x="5407313" y="3717296"/>
            <a:ext cx="5040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4800" b="1" dirty="0" smtClean="0">
                <a:solidFill>
                  <a:schemeClr val="bg1"/>
                </a:solidFill>
                <a:latin typeface="Century Gothic" pitchFamily="34" charset="0"/>
              </a:rPr>
              <a:t>2</a:t>
            </a:r>
          </a:p>
        </p:txBody>
      </p:sp>
      <p:cxnSp>
        <p:nvCxnSpPr>
          <p:cNvPr id="26" name="Straight Connector 25"/>
          <p:cNvCxnSpPr/>
          <p:nvPr/>
        </p:nvCxnSpPr>
        <p:spPr>
          <a:xfrm>
            <a:off x="5332486" y="3782039"/>
            <a:ext cx="643125" cy="0"/>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86383" y="1667537"/>
            <a:ext cx="4733397" cy="984885"/>
          </a:xfrm>
          <a:prstGeom prst="rect">
            <a:avLst/>
          </a:prstGeom>
        </p:spPr>
        <p:txBody>
          <a:bodyPr wrap="square">
            <a:spAutoFit/>
          </a:bodyPr>
          <a:lstStyle/>
          <a:p>
            <a:r>
              <a:rPr lang="en-GB" sz="2000" dirty="0" smtClean="0">
                <a:solidFill>
                  <a:schemeClr val="bg1"/>
                </a:solidFill>
                <a:latin typeface="Century Gothic" pitchFamily="34" charset="0"/>
              </a:rPr>
              <a:t>Use a mix of plain and </a:t>
            </a:r>
            <a:r>
              <a:rPr lang="en-GB" sz="2000" b="1" dirty="0" smtClean="0">
                <a:solidFill>
                  <a:schemeClr val="bg1"/>
                </a:solidFill>
                <a:latin typeface="Century Gothic" pitchFamily="34" charset="0"/>
              </a:rPr>
              <a:t>bold</a:t>
            </a:r>
            <a:r>
              <a:rPr lang="en-GB" sz="2000" dirty="0" smtClean="0">
                <a:solidFill>
                  <a:schemeClr val="bg1"/>
                </a:solidFill>
                <a:latin typeface="Century Gothic" pitchFamily="34" charset="0"/>
              </a:rPr>
              <a:t> text </a:t>
            </a:r>
            <a:r>
              <a:rPr lang="en-GB" sz="2000" b="1" dirty="0" smtClean="0">
                <a:solidFill>
                  <a:schemeClr val="bg1"/>
                </a:solidFill>
                <a:latin typeface="Century Gothic" pitchFamily="34" charset="0"/>
              </a:rPr>
              <a:t>to make a point</a:t>
            </a:r>
            <a:endParaRPr lang="en-GB" sz="2000" b="1" dirty="0">
              <a:solidFill>
                <a:schemeClr val="bg1"/>
              </a:solidFill>
              <a:latin typeface="Century Gothic" pitchFamily="34" charset="0"/>
            </a:endParaRPr>
          </a:p>
          <a:p>
            <a:endParaRPr lang="en-GB" dirty="0"/>
          </a:p>
        </p:txBody>
      </p:sp>
      <p:sp>
        <p:nvSpPr>
          <p:cNvPr id="25" name="Rectangle 1"/>
          <p:cNvSpPr>
            <a:spLocks noChangeArrowheads="1"/>
          </p:cNvSpPr>
          <p:nvPr/>
        </p:nvSpPr>
        <p:spPr bwMode="auto">
          <a:xfrm>
            <a:off x="251520" y="332656"/>
            <a:ext cx="5106298"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4320"/>
              </a:lnSpc>
            </a:pPr>
            <a:r>
              <a:rPr lang="en-GB" sz="3600" dirty="0" smtClean="0">
                <a:solidFill>
                  <a:schemeClr val="tx2">
                    <a:lumMod val="40000"/>
                    <a:lumOff val="60000"/>
                  </a:schemeClr>
                </a:solidFill>
                <a:latin typeface="Century Gothic" pitchFamily="34" charset="0"/>
              </a:rPr>
              <a:t>POWER POINT SLIDES</a:t>
            </a:r>
          </a:p>
        </p:txBody>
      </p:sp>
      <p:sp>
        <p:nvSpPr>
          <p:cNvPr id="6" name="Rectangle 5"/>
          <p:cNvSpPr/>
          <p:nvPr/>
        </p:nvSpPr>
        <p:spPr>
          <a:xfrm>
            <a:off x="186383" y="3049970"/>
            <a:ext cx="3953569" cy="1718214"/>
          </a:xfrm>
          <a:prstGeom prst="rect">
            <a:avLst/>
          </a:prstGeom>
          <a:solidFill>
            <a:schemeClr val="tx2">
              <a:lumMod val="40000"/>
              <a:lumOff val="6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Rectangle 31"/>
          <p:cNvSpPr/>
          <p:nvPr/>
        </p:nvSpPr>
        <p:spPr>
          <a:xfrm>
            <a:off x="251521" y="3025514"/>
            <a:ext cx="3456383" cy="1969770"/>
          </a:xfrm>
          <a:prstGeom prst="rect">
            <a:avLst/>
          </a:prstGeom>
        </p:spPr>
        <p:txBody>
          <a:bodyPr wrap="square">
            <a:spAutoFit/>
          </a:bodyPr>
          <a:lstStyle/>
          <a:p>
            <a:pPr>
              <a:buClr>
                <a:schemeClr val="tx2">
                  <a:lumMod val="60000"/>
                  <a:lumOff val="40000"/>
                </a:schemeClr>
              </a:buClr>
            </a:pPr>
            <a:endParaRPr lang="en-GB" sz="1200" b="1" dirty="0">
              <a:solidFill>
                <a:srgbClr val="000000"/>
              </a:solidFill>
              <a:latin typeface="Century Gothic" pitchFamily="34" charset="0"/>
            </a:endParaRPr>
          </a:p>
          <a:p>
            <a:pPr marL="285750" indent="-285750">
              <a:buClr>
                <a:schemeClr val="tx2">
                  <a:lumMod val="60000"/>
                  <a:lumOff val="40000"/>
                </a:schemeClr>
              </a:buClr>
              <a:buSzPct val="147000"/>
              <a:buFont typeface="Wingdings" pitchFamily="2" charset="2"/>
              <a:buChar char="§"/>
            </a:pPr>
            <a:r>
              <a:rPr lang="en-GB" sz="1400" dirty="0" smtClean="0">
                <a:solidFill>
                  <a:srgbClr val="000000"/>
                </a:solidFill>
                <a:latin typeface="Century Gothic" pitchFamily="34" charset="0"/>
              </a:rPr>
              <a:t>Use boxes with 75% transparency</a:t>
            </a:r>
          </a:p>
          <a:p>
            <a:pPr marL="285750" indent="-285750">
              <a:buClr>
                <a:schemeClr val="tx2">
                  <a:lumMod val="60000"/>
                  <a:lumOff val="40000"/>
                </a:schemeClr>
              </a:buClr>
              <a:buSzPct val="147000"/>
              <a:buFont typeface="Wingdings" pitchFamily="2" charset="2"/>
              <a:buChar char="§"/>
            </a:pPr>
            <a:endParaRPr lang="en-GB" sz="1400" dirty="0" smtClean="0">
              <a:solidFill>
                <a:srgbClr val="000000"/>
              </a:solidFill>
              <a:latin typeface="Century Gothic" pitchFamily="34" charset="0"/>
            </a:endParaRPr>
          </a:p>
          <a:p>
            <a:pPr marL="285750" indent="-285750">
              <a:buClr>
                <a:schemeClr val="tx2">
                  <a:lumMod val="60000"/>
                  <a:lumOff val="40000"/>
                </a:schemeClr>
              </a:buClr>
              <a:buSzPct val="147000"/>
              <a:buFont typeface="Wingdings" pitchFamily="2" charset="2"/>
              <a:buChar char="§"/>
            </a:pPr>
            <a:r>
              <a:rPr lang="en-GB" sz="1400" dirty="0" smtClean="0">
                <a:solidFill>
                  <a:srgbClr val="000000"/>
                </a:solidFill>
                <a:latin typeface="Century Gothic" pitchFamily="34" charset="0"/>
              </a:rPr>
              <a:t>Use Square bullets</a:t>
            </a:r>
          </a:p>
          <a:p>
            <a:pPr marL="285750" indent="-285750">
              <a:buClr>
                <a:schemeClr val="tx2">
                  <a:lumMod val="60000"/>
                  <a:lumOff val="40000"/>
                </a:schemeClr>
              </a:buClr>
              <a:buSzPct val="147000"/>
              <a:buFont typeface="Wingdings" pitchFamily="2" charset="2"/>
              <a:buChar char="§"/>
            </a:pPr>
            <a:endParaRPr lang="en-GB" sz="1400" dirty="0">
              <a:solidFill>
                <a:srgbClr val="000000"/>
              </a:solidFill>
              <a:latin typeface="Century Gothic" pitchFamily="34" charset="0"/>
            </a:endParaRPr>
          </a:p>
          <a:p>
            <a:pPr marL="285750" indent="-285750">
              <a:buClr>
                <a:schemeClr val="tx2">
                  <a:lumMod val="60000"/>
                  <a:lumOff val="40000"/>
                </a:schemeClr>
              </a:buClr>
              <a:buSzPct val="147000"/>
              <a:buFont typeface="Wingdings" pitchFamily="2" charset="2"/>
              <a:buChar char="§"/>
            </a:pPr>
            <a:r>
              <a:rPr lang="en-GB" sz="1400" dirty="0" smtClean="0">
                <a:solidFill>
                  <a:srgbClr val="000000"/>
                </a:solidFill>
                <a:latin typeface="Century Gothic" pitchFamily="34" charset="0"/>
              </a:rPr>
              <a:t>Use Accent Line above graphics or information</a:t>
            </a:r>
          </a:p>
          <a:p>
            <a:pPr marL="285750" indent="-285750">
              <a:buClr>
                <a:srgbClr val="EB79B5"/>
              </a:buClr>
              <a:buSzPct val="147000"/>
              <a:buFont typeface="Wingdings" pitchFamily="2" charset="2"/>
              <a:buChar char="§"/>
            </a:pPr>
            <a:endParaRPr lang="en-GB" sz="1400" dirty="0">
              <a:solidFill>
                <a:srgbClr val="000000"/>
              </a:solidFill>
              <a:latin typeface="Century Gothic" pitchFamily="34" charset="0"/>
            </a:endParaRPr>
          </a:p>
          <a:p>
            <a:pPr>
              <a:buClr>
                <a:srgbClr val="EB79B5"/>
              </a:buClr>
              <a:buSzPct val="147000"/>
            </a:pPr>
            <a:endParaRPr lang="en-GB" sz="1200" dirty="0">
              <a:solidFill>
                <a:srgbClr val="000000"/>
              </a:solidFill>
              <a:latin typeface="Century Gothic" pitchFamily="34" charset="0"/>
            </a:endParaRPr>
          </a:p>
        </p:txBody>
      </p:sp>
      <p:cxnSp>
        <p:nvCxnSpPr>
          <p:cNvPr id="28" name="Straight Connector 27"/>
          <p:cNvCxnSpPr/>
          <p:nvPr/>
        </p:nvCxnSpPr>
        <p:spPr>
          <a:xfrm>
            <a:off x="186383" y="2867422"/>
            <a:ext cx="3953569" cy="0"/>
          </a:xfrm>
          <a:prstGeom prst="line">
            <a:avLst/>
          </a:prstGeom>
          <a:ln w="41275" cap="sq">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226766" y="3825017"/>
            <a:ext cx="1141659" cy="307777"/>
          </a:xfrm>
          <a:prstGeom prst="rect">
            <a:avLst/>
          </a:prstGeom>
        </p:spPr>
        <p:txBody>
          <a:bodyPr wrap="none">
            <a:spAutoFit/>
          </a:bodyPr>
          <a:lstStyle/>
          <a:p>
            <a:r>
              <a:rPr lang="en-GB" sz="1400" b="1" dirty="0" err="1" smtClean="0">
                <a:latin typeface="Century Gothic" pitchFamily="34" charset="0"/>
              </a:rPr>
              <a:t>Source:xxx</a:t>
            </a:r>
            <a:endParaRPr lang="en-GB" sz="1400" dirty="0">
              <a:latin typeface="Century Gothic" pitchFamily="34" charset="0"/>
            </a:endParaRPr>
          </a:p>
        </p:txBody>
      </p:sp>
      <p:sp>
        <p:nvSpPr>
          <p:cNvPr id="8" name="Rectangular Callout 7"/>
          <p:cNvSpPr/>
          <p:nvPr/>
        </p:nvSpPr>
        <p:spPr>
          <a:xfrm>
            <a:off x="5332486" y="654539"/>
            <a:ext cx="3487986" cy="1426446"/>
          </a:xfrm>
          <a:prstGeom prst="wedgeRectCallout">
            <a:avLst>
              <a:gd name="adj1" fmla="val -10347"/>
              <a:gd name="adj2" fmla="val 70035"/>
            </a:avLst>
          </a:prstGeom>
          <a:solidFill>
            <a:schemeClr val="bg1"/>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solidFill>
                  <a:schemeClr val="tx2">
                    <a:lumMod val="60000"/>
                    <a:lumOff val="40000"/>
                  </a:schemeClr>
                </a:solidFill>
                <a:latin typeface="Century Gothic" pitchFamily="34" charset="0"/>
                <a:cs typeface="Arial" pitchFamily="34" charset="0"/>
              </a:rPr>
              <a:t>Quotations and data should be displayed in a call out box and should have a reference point</a:t>
            </a:r>
            <a:endParaRPr lang="en-GB" sz="1400" dirty="0">
              <a:solidFill>
                <a:schemeClr val="tx2">
                  <a:lumMod val="60000"/>
                  <a:lumOff val="40000"/>
                </a:schemeClr>
              </a:solidFill>
              <a:latin typeface="Century Gothic" pitchFamily="34" charset="0"/>
              <a:cs typeface="Arial" pitchFamily="34" charset="0"/>
            </a:endParaRPr>
          </a:p>
          <a:p>
            <a:endParaRPr lang="en-GB" sz="1100" b="1" dirty="0">
              <a:solidFill>
                <a:schemeClr val="tx2">
                  <a:lumMod val="60000"/>
                  <a:lumOff val="40000"/>
                </a:schemeClr>
              </a:solidFill>
              <a:latin typeface="Century Gothic" pitchFamily="34" charset="0"/>
              <a:cs typeface="Arial" pitchFamily="34" charset="0"/>
            </a:endParaRPr>
          </a:p>
          <a:p>
            <a:r>
              <a:rPr lang="en-GB" sz="1400" b="1" dirty="0">
                <a:solidFill>
                  <a:schemeClr val="tx2">
                    <a:lumMod val="60000"/>
                    <a:lumOff val="40000"/>
                  </a:schemeClr>
                </a:solidFill>
                <a:latin typeface="Century Gothic" pitchFamily="34" charset="0"/>
                <a:cs typeface="Arial" pitchFamily="34" charset="0"/>
              </a:rPr>
              <a:t>Source: </a:t>
            </a:r>
            <a:r>
              <a:rPr lang="en-GB" sz="1400" b="1" dirty="0" smtClean="0">
                <a:solidFill>
                  <a:schemeClr val="tx2">
                    <a:lumMod val="60000"/>
                    <a:lumOff val="40000"/>
                  </a:schemeClr>
                </a:solidFill>
                <a:latin typeface="Century Gothic" pitchFamily="34" charset="0"/>
                <a:cs typeface="Arial" pitchFamily="34" charset="0"/>
              </a:rPr>
              <a:t>Quoted or person of standing</a:t>
            </a:r>
            <a:endParaRPr lang="en-GB" sz="1400" b="1" dirty="0">
              <a:solidFill>
                <a:schemeClr val="tx2">
                  <a:lumMod val="60000"/>
                  <a:lumOff val="40000"/>
                </a:schemeClr>
              </a:solidFill>
              <a:latin typeface="Century Gothic" pitchFamily="34" charset="0"/>
              <a:cs typeface="Arial" pitchFamily="34" charset="0"/>
            </a:endParaRPr>
          </a:p>
        </p:txBody>
      </p:sp>
      <p:sp>
        <p:nvSpPr>
          <p:cNvPr id="30" name="Rectangle 4"/>
          <p:cNvSpPr>
            <a:spLocks noChangeArrowheads="1"/>
          </p:cNvSpPr>
          <p:nvPr/>
        </p:nvSpPr>
        <p:spPr bwMode="auto">
          <a:xfrm>
            <a:off x="6545786" y="2978632"/>
            <a:ext cx="237187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GB" sz="1400" b="1" dirty="0" smtClean="0">
                <a:latin typeface="Century Gothic" pitchFamily="34" charset="0"/>
              </a:rPr>
              <a:t>Use this  graphic in all colours </a:t>
            </a:r>
            <a:r>
              <a:rPr lang="en-GB" sz="1400" dirty="0" smtClean="0">
                <a:latin typeface="Century Gothic" pitchFamily="34" charset="0"/>
              </a:rPr>
              <a:t>to  emphasise points</a:t>
            </a:r>
            <a:endParaRPr lang="en-GB" sz="1400" dirty="0">
              <a:latin typeface="Century Gothic" pitchFamily="34" charset="0"/>
            </a:endParaRPr>
          </a:p>
        </p:txBody>
      </p:sp>
      <p:sp>
        <p:nvSpPr>
          <p:cNvPr id="31" name="Rectangle 1"/>
          <p:cNvSpPr>
            <a:spLocks noChangeArrowheads="1"/>
          </p:cNvSpPr>
          <p:nvPr/>
        </p:nvSpPr>
        <p:spPr bwMode="auto">
          <a:xfrm>
            <a:off x="357158" y="785794"/>
            <a:ext cx="1911646" cy="643766"/>
          </a:xfrm>
          <a:prstGeom prst="rect">
            <a:avLst/>
          </a:prstGeom>
          <a:noFill/>
          <a:ln>
            <a:solidFill>
              <a:schemeClr val="tx2">
                <a:lumMod val="40000"/>
                <a:lumOff val="60000"/>
              </a:schemeClr>
            </a:solidFill>
          </a:ln>
          <a:extLst>
            <a:ext uri="{909E8E84-426E-40DD-AFC4-6F175D3DCCD1}">
              <a14:hiddenFill xmlns:a14="http://schemas.microsoft.com/office/drawing/2010/main">
                <a:solidFill>
                  <a:srgbClr val="FFFFFF"/>
                </a:solidFill>
              </a14:hiddenFill>
            </a:ext>
          </a:extLst>
        </p:spPr>
        <p:txBody>
          <a:bodyPr wrap="square">
            <a:spAutoFit/>
          </a:bodyPr>
          <a:lstStyle/>
          <a:p>
            <a:pPr>
              <a:lnSpc>
                <a:spcPts val="4320"/>
              </a:lnSpc>
            </a:pPr>
            <a:r>
              <a:rPr lang="en-GB" sz="3600" b="1" dirty="0" smtClean="0">
                <a:solidFill>
                  <a:schemeClr val="tx2">
                    <a:lumMod val="40000"/>
                    <a:lumOff val="60000"/>
                  </a:schemeClr>
                </a:solidFill>
                <a:latin typeface="Century Gothic" pitchFamily="34" charset="0"/>
              </a:rPr>
              <a:t>SLIDE</a:t>
            </a:r>
          </a:p>
        </p:txBody>
      </p:sp>
      <p:sp>
        <p:nvSpPr>
          <p:cNvPr id="33" name="Rectangle 32"/>
          <p:cNvSpPr/>
          <p:nvPr/>
        </p:nvSpPr>
        <p:spPr>
          <a:xfrm>
            <a:off x="7395110" y="5929535"/>
            <a:ext cx="1191352" cy="307777"/>
          </a:xfrm>
          <a:prstGeom prst="rect">
            <a:avLst/>
          </a:prstGeom>
        </p:spPr>
        <p:txBody>
          <a:bodyPr wrap="none">
            <a:spAutoFit/>
          </a:bodyPr>
          <a:lstStyle/>
          <a:p>
            <a:r>
              <a:rPr lang="en-GB" sz="1400" b="1" dirty="0">
                <a:latin typeface="Century Gothic" pitchFamily="34" charset="0"/>
              </a:rPr>
              <a:t>Source: </a:t>
            </a:r>
            <a:r>
              <a:rPr lang="en-GB" sz="1400" b="1" dirty="0" smtClean="0">
                <a:latin typeface="Century Gothic" pitchFamily="34" charset="0"/>
              </a:rPr>
              <a:t>xxx</a:t>
            </a:r>
            <a:endParaRPr lang="en-GB" sz="1400" dirty="0">
              <a:latin typeface="Century Gothic" pitchFamily="34" charset="0"/>
            </a:endParaRPr>
          </a:p>
        </p:txBody>
      </p:sp>
      <p:sp>
        <p:nvSpPr>
          <p:cNvPr id="34" name="Rectangle 33"/>
          <p:cNvSpPr/>
          <p:nvPr/>
        </p:nvSpPr>
        <p:spPr>
          <a:xfrm>
            <a:off x="251520" y="5099119"/>
            <a:ext cx="3456383" cy="1354217"/>
          </a:xfrm>
          <a:prstGeom prst="rect">
            <a:avLst/>
          </a:prstGeom>
        </p:spPr>
        <p:txBody>
          <a:bodyPr wrap="square">
            <a:spAutoFit/>
          </a:bodyPr>
          <a:lstStyle/>
          <a:p>
            <a:endParaRPr lang="en-GB" sz="1200" b="1" dirty="0">
              <a:solidFill>
                <a:srgbClr val="000000"/>
              </a:solidFill>
              <a:latin typeface="Century Gothic" pitchFamily="34" charset="0"/>
            </a:endParaRPr>
          </a:p>
          <a:p>
            <a:pPr marL="285750" indent="-285750">
              <a:buClr>
                <a:schemeClr val="tx2">
                  <a:lumMod val="60000"/>
                  <a:lumOff val="40000"/>
                </a:schemeClr>
              </a:buClr>
              <a:buSzPct val="147000"/>
              <a:buFont typeface="Wingdings" pitchFamily="2" charset="2"/>
              <a:buChar char="§"/>
            </a:pPr>
            <a:r>
              <a:rPr lang="en-GB" sz="1400" dirty="0" smtClean="0">
                <a:solidFill>
                  <a:srgbClr val="000000"/>
                </a:solidFill>
                <a:latin typeface="Century Gothic" pitchFamily="34" charset="0"/>
              </a:rPr>
              <a:t>Bullets on white  background</a:t>
            </a:r>
          </a:p>
          <a:p>
            <a:pPr marL="285750" indent="-285750">
              <a:buClr>
                <a:schemeClr val="tx2">
                  <a:lumMod val="60000"/>
                  <a:lumOff val="40000"/>
                </a:schemeClr>
              </a:buClr>
              <a:buSzPct val="147000"/>
              <a:buFont typeface="Wingdings" pitchFamily="2" charset="2"/>
              <a:buChar char="§"/>
            </a:pPr>
            <a:endParaRPr lang="en-GB" sz="1400" dirty="0" smtClean="0">
              <a:solidFill>
                <a:srgbClr val="000000"/>
              </a:solidFill>
              <a:latin typeface="Century Gothic" pitchFamily="34" charset="0"/>
            </a:endParaRPr>
          </a:p>
          <a:p>
            <a:pPr marL="285750" indent="-285750">
              <a:buClr>
                <a:schemeClr val="tx2">
                  <a:lumMod val="60000"/>
                  <a:lumOff val="40000"/>
                </a:schemeClr>
              </a:buClr>
              <a:buSzPct val="147000"/>
              <a:buFont typeface="Wingdings" pitchFamily="2" charset="2"/>
              <a:buChar char="§"/>
            </a:pPr>
            <a:r>
              <a:rPr lang="en-GB" sz="1400" dirty="0" smtClean="0">
                <a:solidFill>
                  <a:srgbClr val="000000"/>
                </a:solidFill>
                <a:latin typeface="Century Gothic" pitchFamily="34" charset="0"/>
              </a:rPr>
              <a:t>Only use Design font</a:t>
            </a:r>
          </a:p>
          <a:p>
            <a:pPr marL="285750" indent="-285750">
              <a:buClr>
                <a:schemeClr val="tx2">
                  <a:lumMod val="60000"/>
                  <a:lumOff val="40000"/>
                </a:schemeClr>
              </a:buClr>
              <a:buSzPct val="147000"/>
              <a:buFont typeface="Wingdings" pitchFamily="2" charset="2"/>
              <a:buChar char="§"/>
            </a:pPr>
            <a:endParaRPr lang="en-GB" sz="1400" dirty="0">
              <a:solidFill>
                <a:srgbClr val="000000"/>
              </a:solidFill>
              <a:latin typeface="Century Gothic" pitchFamily="34" charset="0"/>
            </a:endParaRPr>
          </a:p>
          <a:p>
            <a:pPr marL="285750" indent="-285750">
              <a:buClr>
                <a:schemeClr val="tx2">
                  <a:lumMod val="60000"/>
                  <a:lumOff val="40000"/>
                </a:schemeClr>
              </a:buClr>
              <a:buSzPct val="147000"/>
              <a:buFont typeface="Wingdings" pitchFamily="2" charset="2"/>
              <a:buChar char="§"/>
            </a:pPr>
            <a:r>
              <a:rPr lang="en-GB" sz="1400" dirty="0" smtClean="0">
                <a:solidFill>
                  <a:srgbClr val="000000"/>
                </a:solidFill>
                <a:latin typeface="Century Gothic" pitchFamily="34" charset="0"/>
              </a:rPr>
              <a:t>Use square bullet points</a:t>
            </a:r>
          </a:p>
        </p:txBody>
      </p:sp>
      <p:cxnSp>
        <p:nvCxnSpPr>
          <p:cNvPr id="35" name="Straight Connector 34"/>
          <p:cNvCxnSpPr/>
          <p:nvPr/>
        </p:nvCxnSpPr>
        <p:spPr>
          <a:xfrm flipV="1">
            <a:off x="251521" y="5149008"/>
            <a:ext cx="3888431" cy="8184"/>
          </a:xfrm>
          <a:prstGeom prst="line">
            <a:avLst/>
          </a:prstGeom>
          <a:ln w="41275" cap="sq">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3939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348880"/>
            <a:ext cx="8784976" cy="3416320"/>
          </a:xfrm>
          <a:prstGeom prst="rect">
            <a:avLst/>
          </a:prstGeom>
          <a:noFill/>
        </p:spPr>
        <p:txBody>
          <a:bodyPr wrap="square" rtlCol="0">
            <a:spAutoFit/>
          </a:bodyPr>
          <a:lstStyle/>
          <a:p>
            <a:r>
              <a:rPr lang="en-GB" dirty="0">
                <a:latin typeface="Century Gothic" panose="020B0502020202020204" pitchFamily="34" charset="0"/>
              </a:rPr>
              <a:t>Pure Leapfrog is the leading provider of social investment </a:t>
            </a:r>
            <a:r>
              <a:rPr lang="en-GB" dirty="0" smtClean="0">
                <a:latin typeface="Century Gothic" panose="020B0502020202020204" pitchFamily="34" charset="0"/>
              </a:rPr>
              <a:t>and professional </a:t>
            </a:r>
            <a:r>
              <a:rPr lang="en-GB" dirty="0">
                <a:latin typeface="Century Gothic" panose="020B0502020202020204" pitchFamily="34" charset="0"/>
              </a:rPr>
              <a:t>support to community energy projects in the </a:t>
            </a:r>
            <a:r>
              <a:rPr lang="en-GB" dirty="0" smtClean="0">
                <a:latin typeface="Century Gothic" panose="020B0502020202020204" pitchFamily="34" charset="0"/>
              </a:rPr>
              <a:t>UK. We </a:t>
            </a:r>
            <a:r>
              <a:rPr lang="en-GB" dirty="0">
                <a:latin typeface="Century Gothic" panose="020B0502020202020204" pitchFamily="34" charset="0"/>
              </a:rPr>
              <a:t>are a business led charity that works in partnership </a:t>
            </a:r>
            <a:r>
              <a:rPr lang="en-GB" dirty="0" smtClean="0">
                <a:latin typeface="Century Gothic" panose="020B0502020202020204" pitchFamily="34" charset="0"/>
              </a:rPr>
              <a:t>with Government</a:t>
            </a:r>
            <a:r>
              <a:rPr lang="en-GB" dirty="0">
                <a:latin typeface="Century Gothic" panose="020B0502020202020204" pitchFamily="34" charset="0"/>
              </a:rPr>
              <a:t>, investors and communities</a:t>
            </a:r>
            <a:r>
              <a:rPr lang="en-GB" dirty="0" smtClean="0">
                <a:latin typeface="Century Gothic" panose="020B0502020202020204" pitchFamily="34" charset="0"/>
              </a:rPr>
              <a:t>. </a:t>
            </a:r>
          </a:p>
          <a:p>
            <a:endParaRPr lang="en-GB" dirty="0">
              <a:latin typeface="Century Gothic" panose="020B0502020202020204" pitchFamily="34" charset="0"/>
            </a:endParaRPr>
          </a:p>
          <a:p>
            <a:r>
              <a:rPr lang="en-GB" dirty="0" smtClean="0">
                <a:latin typeface="Century Gothic" panose="020B0502020202020204" pitchFamily="34" charset="0"/>
              </a:rPr>
              <a:t>We </a:t>
            </a:r>
            <a:r>
              <a:rPr lang="en-GB" dirty="0">
                <a:latin typeface="Century Gothic" panose="020B0502020202020204" pitchFamily="34" charset="0"/>
              </a:rPr>
              <a:t>bring together affordable finance and accessible </a:t>
            </a:r>
            <a:r>
              <a:rPr lang="en-GB" dirty="0" smtClean="0">
                <a:latin typeface="Century Gothic" panose="020B0502020202020204" pitchFamily="34" charset="0"/>
              </a:rPr>
              <a:t>expertise. Finance </a:t>
            </a:r>
            <a:r>
              <a:rPr lang="en-GB" dirty="0">
                <a:latin typeface="Century Gothic" panose="020B0502020202020204" pitchFamily="34" charset="0"/>
              </a:rPr>
              <a:t>is secured through a credit facility from Big Society</a:t>
            </a:r>
          </a:p>
          <a:p>
            <a:r>
              <a:rPr lang="en-GB" dirty="0">
                <a:latin typeface="Century Gothic" panose="020B0502020202020204" pitchFamily="34" charset="0"/>
              </a:rPr>
              <a:t>Capital. Expertise is provided by our professional </a:t>
            </a:r>
            <a:r>
              <a:rPr lang="en-GB" dirty="0" smtClean="0">
                <a:latin typeface="Century Gothic" panose="020B0502020202020204" pitchFamily="34" charset="0"/>
              </a:rPr>
              <a:t>partner network. </a:t>
            </a:r>
          </a:p>
          <a:p>
            <a:endParaRPr lang="en-GB" dirty="0">
              <a:latin typeface="Century Gothic" panose="020B0502020202020204" pitchFamily="34" charset="0"/>
            </a:endParaRPr>
          </a:p>
          <a:p>
            <a:r>
              <a:rPr lang="en-GB" dirty="0" smtClean="0">
                <a:latin typeface="Century Gothic" panose="020B0502020202020204" pitchFamily="34" charset="0"/>
              </a:rPr>
              <a:t>Our </a:t>
            </a:r>
            <a:r>
              <a:rPr lang="en-GB" dirty="0">
                <a:latin typeface="Century Gothic" panose="020B0502020202020204" pitchFamily="34" charset="0"/>
              </a:rPr>
              <a:t>mission is to ensure that community energy becomes </a:t>
            </a:r>
            <a:r>
              <a:rPr lang="en-GB" dirty="0" smtClean="0">
                <a:latin typeface="Century Gothic" panose="020B0502020202020204" pitchFamily="34" charset="0"/>
              </a:rPr>
              <a:t>a significant </a:t>
            </a:r>
            <a:r>
              <a:rPr lang="en-GB" dirty="0">
                <a:latin typeface="Century Gothic" panose="020B0502020202020204" pitchFamily="34" charset="0"/>
              </a:rPr>
              <a:t>part of the sustainable energy mix in the UK.</a:t>
            </a:r>
          </a:p>
          <a:p>
            <a:endParaRPr lang="en-GB" dirty="0"/>
          </a:p>
        </p:txBody>
      </p:sp>
      <p:sp>
        <p:nvSpPr>
          <p:cNvPr id="3" name="TextBox 2"/>
          <p:cNvSpPr txBox="1"/>
          <p:nvPr/>
        </p:nvSpPr>
        <p:spPr>
          <a:xfrm>
            <a:off x="2244152" y="764704"/>
            <a:ext cx="4799712" cy="830997"/>
          </a:xfrm>
          <a:prstGeom prst="rect">
            <a:avLst/>
          </a:prstGeom>
          <a:noFill/>
        </p:spPr>
        <p:txBody>
          <a:bodyPr wrap="none" rtlCol="0">
            <a:spAutoFit/>
          </a:bodyPr>
          <a:lstStyle/>
          <a:p>
            <a:r>
              <a:rPr lang="en-GB" sz="4800" dirty="0" smtClean="0">
                <a:solidFill>
                  <a:srgbClr val="0069BC"/>
                </a:solidFill>
                <a:latin typeface="Century Gothic" panose="020B0502020202020204" pitchFamily="34" charset="0"/>
              </a:rPr>
              <a:t>Boiler plate text</a:t>
            </a:r>
            <a:endParaRPr lang="en-GB" sz="4800" dirty="0">
              <a:solidFill>
                <a:srgbClr val="0069BC"/>
              </a:solidFill>
              <a:latin typeface="Century Gothic" panose="020B0502020202020204" pitchFamily="34" charset="0"/>
            </a:endParaRPr>
          </a:p>
        </p:txBody>
      </p:sp>
    </p:spTree>
    <p:extLst>
      <p:ext uri="{BB962C8B-B14F-4D97-AF65-F5344CB8AC3E}">
        <p14:creationId xmlns:p14="http://schemas.microsoft.com/office/powerpoint/2010/main" val="18982658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379</TotalTime>
  <Words>711</Words>
  <Application>Microsoft Office PowerPoint</Application>
  <PresentationFormat>On-screen Show (4:3)</PresentationFormat>
  <Paragraphs>105</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Century Gothic</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Clement</dc:creator>
  <cp:lastModifiedBy>6User</cp:lastModifiedBy>
  <cp:revision>38</cp:revision>
  <dcterms:created xsi:type="dcterms:W3CDTF">2009-09-09T19:19:31Z</dcterms:created>
  <dcterms:modified xsi:type="dcterms:W3CDTF">2013-12-13T17:02:32Z</dcterms:modified>
</cp:coreProperties>
</file>